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6" r:id="rId5"/>
    <p:sldMasterId id="2147483677" r:id="rId6"/>
    <p:sldMasterId id="214748367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4F64D63-6E1D-4F0B-9C22-DCE031432BEA}">
  <a:tblStyle styleId="{64F64D63-6E1D-4F0B-9C22-DCE031432B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F3515B6-05D5-4705-9E9C-72E6CB5637D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4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c7060a86d_4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c7060a86d_4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c7060a86d_4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8" name="Google Shape;36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4d680f7f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4d680f7f8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2d5ad24c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2d5ad24c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13,14 頁接起來有點卡卡的</a:t>
            </a:r>
            <a:endParaRPr/>
          </a:p>
        </p:txBody>
      </p:sp>
      <p:sp>
        <p:nvSpPr>
          <p:cNvPr id="505" name="Google Shape;505;g4c2d5ad24c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fe0ba139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4fe0ba139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0427e7ef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50427e7ef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c6634e8df_29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4c6634e8df_29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c7060a86d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c7060a86d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4c7060a86d_1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c7060a86d_4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c7060a86d_4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4c7060a86d_4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c7060a86d_4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4c7060a86d_4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4c7060a86d_4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d789c270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d789c27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4d789c270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4c7060a86d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4c7060a86d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4c7060a86d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c26caa19b_2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4c26caa19b_2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layout">
  <p:cSld name="Cover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1320"/>
            <a:ext cx="12192000" cy="605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4026090"/>
            <a:ext cx="12192000" cy="28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-148" y="5663773"/>
            <a:ext cx="12192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-148" y="4838062"/>
            <a:ext cx="12192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6289" y="1431523"/>
            <a:ext cx="76962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ontents slide layout">
  <p:cSld name="4_Contents slide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722811" y="347952"/>
            <a:ext cx="42846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Images &amp; Contents Layout">
  <p:cSld name="13_Images &amp; Contents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>
            <p:ph idx="2" type="pic"/>
          </p:nvPr>
        </p:nvSpPr>
        <p:spPr>
          <a:xfrm>
            <a:off x="0" y="1556792"/>
            <a:ext cx="12192000" cy="324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0" y="376414"/>
            <a:ext cx="12192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259307" y="245659"/>
            <a:ext cx="11668800" cy="6387300"/>
          </a:xfrm>
          <a:prstGeom prst="roundRect">
            <a:avLst>
              <a:gd fmla="val 4853" name="adj"/>
            </a:avLst>
          </a:prstGeom>
          <a:solidFill>
            <a:schemeClr val="lt1">
              <a:alpha val="4784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0" y="454795"/>
            <a:ext cx="12192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Images &amp; Contents Layout">
  <p:cSld name="11_Images &amp; Contents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5834742" y="537227"/>
            <a:ext cx="56463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/>
          <p:nvPr>
            <p:ph idx="3" type="pic"/>
          </p:nvPr>
        </p:nvSpPr>
        <p:spPr>
          <a:xfrm>
            <a:off x="727660" y="537227"/>
            <a:ext cx="24003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/>
          <p:nvPr>
            <p:ph idx="4" type="pic"/>
          </p:nvPr>
        </p:nvSpPr>
        <p:spPr>
          <a:xfrm>
            <a:off x="3289549" y="537227"/>
            <a:ext cx="24003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/>
          <p:nvPr>
            <p:ph idx="5" type="pic"/>
          </p:nvPr>
        </p:nvSpPr>
        <p:spPr>
          <a:xfrm>
            <a:off x="739882" y="3482003"/>
            <a:ext cx="24003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/>
          <p:nvPr>
            <p:ph idx="6" type="pic"/>
          </p:nvPr>
        </p:nvSpPr>
        <p:spPr>
          <a:xfrm>
            <a:off x="3289549" y="3482003"/>
            <a:ext cx="24003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mages &amp; Contents Layout">
  <p:cSld name="5_Images &amp; Contents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1653200"/>
            <a:ext cx="4277400" cy="47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4367808" y="1653199"/>
            <a:ext cx="7104900" cy="25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/>
          <p:nvPr>
            <p:ph idx="3" type="pic"/>
          </p:nvPr>
        </p:nvSpPr>
        <p:spPr>
          <a:xfrm>
            <a:off x="4367811" y="4319223"/>
            <a:ext cx="23043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/>
          <p:nvPr>
            <p:ph idx="4" type="pic"/>
          </p:nvPr>
        </p:nvSpPr>
        <p:spPr>
          <a:xfrm>
            <a:off x="6768078" y="4319223"/>
            <a:ext cx="23043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6"/>
          <p:cNvSpPr/>
          <p:nvPr>
            <p:ph idx="5" type="pic"/>
          </p:nvPr>
        </p:nvSpPr>
        <p:spPr>
          <a:xfrm>
            <a:off x="9168345" y="4319223"/>
            <a:ext cx="2304300" cy="20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/>
          <p:nvPr/>
        </p:nvSpPr>
        <p:spPr>
          <a:xfrm>
            <a:off x="11568608" y="1653200"/>
            <a:ext cx="623400" cy="471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0" y="376414"/>
            <a:ext cx="12192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/>
          <p:nvPr/>
        </p:nvSpPr>
        <p:spPr>
          <a:xfrm rot="-5400000">
            <a:off x="3405051" y="5480806"/>
            <a:ext cx="777000" cy="777000"/>
          </a:xfrm>
          <a:prstGeom prst="rtTriangle">
            <a:avLst/>
          </a:prstGeom>
          <a:solidFill>
            <a:schemeClr val="lt1">
              <a:alpha val="3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Images and Contents Layout">
  <p:cSld name="13_Images and Contents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4439816" y="0"/>
            <a:ext cx="3312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005-PNG이미지\핸드폰1.png" id="75" name="Google Shape;7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97422" y="1142646"/>
            <a:ext cx="2997156" cy="492602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/>
          <p:nvPr>
            <p:ph idx="2" type="pic"/>
          </p:nvPr>
        </p:nvSpPr>
        <p:spPr>
          <a:xfrm>
            <a:off x="5054664" y="1964210"/>
            <a:ext cx="2134800" cy="295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3_Images &amp; Contents Layout">
  <p:cSld name="33_Images &amp; Contents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>
            <p:ph idx="2" type="pic"/>
          </p:nvPr>
        </p:nvSpPr>
        <p:spPr>
          <a:xfrm>
            <a:off x="716808" y="1640261"/>
            <a:ext cx="5148000" cy="14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/>
          <p:nvPr>
            <p:ph idx="3" type="pic"/>
          </p:nvPr>
        </p:nvSpPr>
        <p:spPr>
          <a:xfrm>
            <a:off x="716808" y="3211033"/>
            <a:ext cx="5148000" cy="14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/>
          <p:nvPr>
            <p:ph idx="4" type="pic"/>
          </p:nvPr>
        </p:nvSpPr>
        <p:spPr>
          <a:xfrm>
            <a:off x="716808" y="4781806"/>
            <a:ext cx="5148000" cy="14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/>
          <p:nvPr/>
        </p:nvSpPr>
        <p:spPr>
          <a:xfrm>
            <a:off x="5864277" y="1640261"/>
            <a:ext cx="5580000" cy="14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5864277" y="3211033"/>
            <a:ext cx="5580000" cy="14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5864277" y="4781806"/>
            <a:ext cx="5580000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0" y="376414"/>
            <a:ext cx="12192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/>
          <p:nvPr/>
        </p:nvSpPr>
        <p:spPr>
          <a:xfrm rot="-5400000">
            <a:off x="10773086" y="5559920"/>
            <a:ext cx="610800" cy="610800"/>
          </a:xfrm>
          <a:prstGeom prst="rtTriangle">
            <a:avLst/>
          </a:prstGeom>
          <a:solidFill>
            <a:schemeClr val="lt1">
              <a:alpha val="3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8"/>
          <p:cNvSpPr/>
          <p:nvPr/>
        </p:nvSpPr>
        <p:spPr>
          <a:xfrm rot="-5400000">
            <a:off x="10773086" y="3999579"/>
            <a:ext cx="610800" cy="610800"/>
          </a:xfrm>
          <a:prstGeom prst="rtTriangle">
            <a:avLst/>
          </a:prstGeom>
          <a:solidFill>
            <a:schemeClr val="lt1">
              <a:alpha val="3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/>
          <p:nvPr/>
        </p:nvSpPr>
        <p:spPr>
          <a:xfrm rot="-5400000">
            <a:off x="10773086" y="2439238"/>
            <a:ext cx="610800" cy="610800"/>
          </a:xfrm>
          <a:prstGeom prst="rtTriangle">
            <a:avLst/>
          </a:prstGeom>
          <a:solidFill>
            <a:schemeClr val="lt1">
              <a:alpha val="3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Slide">
  <p:cSld name="4_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-1" y="526869"/>
            <a:ext cx="6331200" cy="633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/>
          <p:nvPr/>
        </p:nvSpPr>
        <p:spPr>
          <a:xfrm rot="10800000">
            <a:off x="9312000" y="1"/>
            <a:ext cx="2880000" cy="288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9"/>
          <p:cNvSpPr/>
          <p:nvPr>
            <p:ph idx="2" type="pic"/>
          </p:nvPr>
        </p:nvSpPr>
        <p:spPr>
          <a:xfrm>
            <a:off x="728323" y="537116"/>
            <a:ext cx="50400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9"/>
          <p:cNvSpPr/>
          <p:nvPr>
            <p:ph idx="3" type="pic"/>
          </p:nvPr>
        </p:nvSpPr>
        <p:spPr>
          <a:xfrm>
            <a:off x="728323" y="3507554"/>
            <a:ext cx="50400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ontents slide layout">
  <p:cSld name="5_Contents slide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/>
        </p:nvSpPr>
        <p:spPr>
          <a:xfrm rot="5400000">
            <a:off x="-1583505" y="1865744"/>
            <a:ext cx="4754174" cy="1022686"/>
          </a:xfrm>
          <a:custGeom>
            <a:rect b="b" l="l" r="r" t="t"/>
            <a:pathLst>
              <a:path extrusionOk="0" h="1022686" w="4754174">
                <a:moveTo>
                  <a:pt x="0" y="1022685"/>
                </a:moveTo>
                <a:lnTo>
                  <a:pt x="0" y="0"/>
                </a:lnTo>
                <a:lnTo>
                  <a:pt x="4242831" y="0"/>
                </a:lnTo>
                <a:cubicBezTo>
                  <a:pt x="4525238" y="0"/>
                  <a:pt x="4754174" y="228936"/>
                  <a:pt x="4754174" y="511343"/>
                </a:cubicBezTo>
                <a:lnTo>
                  <a:pt x="4754173" y="511343"/>
                </a:lnTo>
                <a:cubicBezTo>
                  <a:pt x="4754173" y="793750"/>
                  <a:pt x="4525237" y="1022686"/>
                  <a:pt x="4242830" y="1022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 rot="-5400000">
            <a:off x="-1382192" y="1813571"/>
            <a:ext cx="43515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42922" r="0" t="0"/>
          <a:stretch/>
        </p:blipFill>
        <p:spPr>
          <a:xfrm>
            <a:off x="8388" y="5427676"/>
            <a:ext cx="1599634" cy="126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icture with Caption">
  <p:cSld name="2_Pictur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/>
          <p:nvPr>
            <p:ph idx="2" type="pic"/>
          </p:nvPr>
        </p:nvSpPr>
        <p:spPr>
          <a:xfrm>
            <a:off x="6295168" y="540000"/>
            <a:ext cx="5184000" cy="3600000"/>
          </a:xfrm>
          <a:prstGeom prst="snip2DiagRect">
            <a:avLst>
              <a:gd fmla="val 0" name="adj1"/>
              <a:gd fmla="val 29729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1"/>
          <p:cNvSpPr/>
          <p:nvPr>
            <p:ph idx="3" type="pic"/>
          </p:nvPr>
        </p:nvSpPr>
        <p:spPr>
          <a:xfrm>
            <a:off x="735689" y="550574"/>
            <a:ext cx="5184000" cy="3600000"/>
          </a:xfrm>
          <a:prstGeom prst="snip2DiagRect">
            <a:avLst>
              <a:gd fmla="val 0" name="adj1"/>
              <a:gd fmla="val 29729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/>
          <p:nvPr/>
        </p:nvSpPr>
        <p:spPr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/>
          <p:nvPr/>
        </p:nvSpPr>
        <p:spPr>
          <a:xfrm rot="-5400000">
            <a:off x="11112000" y="5778000"/>
            <a:ext cx="1080000" cy="10800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 layout">
  <p:cSld name="End slide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3455579" y="754913"/>
            <a:ext cx="5284501" cy="5284500"/>
            <a:chOff x="3211032" y="393405"/>
            <a:chExt cx="5284501" cy="5284500"/>
          </a:xfrm>
        </p:grpSpPr>
        <p:sp>
          <p:nvSpPr>
            <p:cNvPr id="18" name="Google Shape;18;p3"/>
            <p:cNvSpPr/>
            <p:nvPr/>
          </p:nvSpPr>
          <p:spPr>
            <a:xfrm>
              <a:off x="3211032" y="3035595"/>
              <a:ext cx="5284382" cy="2642192"/>
            </a:xfrm>
            <a:custGeom>
              <a:rect b="b" l="l" r="r" t="t"/>
              <a:pathLst>
                <a:path extrusionOk="0" h="2642192" w="5284382">
                  <a:moveTo>
                    <a:pt x="0" y="0"/>
                  </a:moveTo>
                  <a:lnTo>
                    <a:pt x="5284382" y="0"/>
                  </a:lnTo>
                  <a:lnTo>
                    <a:pt x="5284382" y="1"/>
                  </a:lnTo>
                  <a:cubicBezTo>
                    <a:pt x="5284382" y="1459243"/>
                    <a:pt x="4101433" y="2642192"/>
                    <a:pt x="2642191" y="2642192"/>
                  </a:cubicBezTo>
                  <a:cubicBezTo>
                    <a:pt x="1182950" y="2642192"/>
                    <a:pt x="0" y="145924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11033" y="393405"/>
              <a:ext cx="5284500" cy="5284500"/>
            </a:xfrm>
            <a:prstGeom prst="ellipse">
              <a:avLst/>
            </a:prstGeom>
            <a:noFill/>
            <a:ln cap="flat" cmpd="sng" w="1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0" y="1885904"/>
            <a:ext cx="12192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-148" y="2589564"/>
            <a:ext cx="12192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1246938" y="355651"/>
            <a:ext cx="9711309" cy="6155055"/>
          </a:xfrm>
          <a:custGeom>
            <a:rect b="b" l="l" r="r" t="t"/>
            <a:pathLst>
              <a:path extrusionOk="0" h="6858000" w="10820400">
                <a:moveTo>
                  <a:pt x="9419183" y="0"/>
                </a:moveTo>
                <a:lnTo>
                  <a:pt x="9594710" y="0"/>
                </a:lnTo>
                <a:lnTo>
                  <a:pt x="9745585" y="191991"/>
                </a:lnTo>
                <a:cubicBezTo>
                  <a:pt x="10420638" y="1094643"/>
                  <a:pt x="10820400" y="2215137"/>
                  <a:pt x="10820400" y="3429000"/>
                </a:cubicBezTo>
                <a:cubicBezTo>
                  <a:pt x="10820400" y="4642864"/>
                  <a:pt x="10420638" y="5763357"/>
                  <a:pt x="9745585" y="6666009"/>
                </a:cubicBezTo>
                <a:lnTo>
                  <a:pt x="9594710" y="6858000"/>
                </a:lnTo>
                <a:lnTo>
                  <a:pt x="9419183" y="6858000"/>
                </a:lnTo>
                <a:lnTo>
                  <a:pt x="9481926" y="6785567"/>
                </a:lnTo>
                <a:cubicBezTo>
                  <a:pt x="10234700" y="5873416"/>
                  <a:pt x="10686902" y="4704017"/>
                  <a:pt x="10686902" y="3429000"/>
                </a:cubicBezTo>
                <a:cubicBezTo>
                  <a:pt x="10686902" y="2153983"/>
                  <a:pt x="10234700" y="984584"/>
                  <a:pt x="9481926" y="72434"/>
                </a:cubicBezTo>
                <a:close/>
                <a:moveTo>
                  <a:pt x="1225691" y="0"/>
                </a:moveTo>
                <a:lnTo>
                  <a:pt x="1400922" y="0"/>
                </a:lnTo>
                <a:lnTo>
                  <a:pt x="1338178" y="72434"/>
                </a:lnTo>
                <a:cubicBezTo>
                  <a:pt x="585405" y="984584"/>
                  <a:pt x="133202" y="2153983"/>
                  <a:pt x="133202" y="3429000"/>
                </a:cubicBezTo>
                <a:cubicBezTo>
                  <a:pt x="133202" y="4704017"/>
                  <a:pt x="585404" y="5873416"/>
                  <a:pt x="1338178" y="6785567"/>
                </a:cubicBezTo>
                <a:lnTo>
                  <a:pt x="1400922" y="6858000"/>
                </a:lnTo>
                <a:lnTo>
                  <a:pt x="1225691" y="6858000"/>
                </a:lnTo>
                <a:lnTo>
                  <a:pt x="1074816" y="6666009"/>
                </a:lnTo>
                <a:cubicBezTo>
                  <a:pt x="399763" y="5763357"/>
                  <a:pt x="0" y="4642864"/>
                  <a:pt x="0" y="3429000"/>
                </a:cubicBezTo>
                <a:cubicBezTo>
                  <a:pt x="0" y="2215137"/>
                  <a:pt x="399763" y="1094643"/>
                  <a:pt x="1074815" y="191991"/>
                </a:cubicBezTo>
                <a:close/>
              </a:path>
            </a:pathLst>
          </a:custGeom>
          <a:solidFill>
            <a:schemeClr val="accent2">
              <a:alpha val="176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3692" y="3847524"/>
            <a:ext cx="5608007" cy="252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mages and Contents Layout">
  <p:cSld name="5_Images and Contents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>
            <p:ph idx="2" type="pic"/>
          </p:nvPr>
        </p:nvSpPr>
        <p:spPr>
          <a:xfrm>
            <a:off x="0" y="0"/>
            <a:ext cx="3503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2"/>
          <p:cNvSpPr/>
          <p:nvPr>
            <p:ph idx="3" type="pic"/>
          </p:nvPr>
        </p:nvSpPr>
        <p:spPr>
          <a:xfrm>
            <a:off x="3672069" y="1772816"/>
            <a:ext cx="3503700" cy="508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2"/>
          <p:cNvSpPr/>
          <p:nvPr>
            <p:ph idx="4" type="pic"/>
          </p:nvPr>
        </p:nvSpPr>
        <p:spPr>
          <a:xfrm>
            <a:off x="7344139" y="4941168"/>
            <a:ext cx="4848000" cy="191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mages and Contents Layout">
  <p:cSld name="6_Images and Contents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/>
          <p:nvPr>
            <p:ph idx="2" type="pic"/>
          </p:nvPr>
        </p:nvSpPr>
        <p:spPr>
          <a:xfrm>
            <a:off x="0" y="3428999"/>
            <a:ext cx="3048000" cy="28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3"/>
          <p:cNvSpPr/>
          <p:nvPr>
            <p:ph idx="3" type="pic"/>
          </p:nvPr>
        </p:nvSpPr>
        <p:spPr>
          <a:xfrm>
            <a:off x="3048000" y="586079"/>
            <a:ext cx="3048000" cy="28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3"/>
          <p:cNvSpPr/>
          <p:nvPr>
            <p:ph idx="4" type="pic"/>
          </p:nvPr>
        </p:nvSpPr>
        <p:spPr>
          <a:xfrm>
            <a:off x="6096000" y="3428999"/>
            <a:ext cx="3048000" cy="28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3"/>
          <p:cNvSpPr/>
          <p:nvPr>
            <p:ph idx="5" type="pic"/>
          </p:nvPr>
        </p:nvSpPr>
        <p:spPr>
          <a:xfrm>
            <a:off x="9144000" y="586079"/>
            <a:ext cx="3048000" cy="28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Slide">
  <p:cSld name="5_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>
            <p:ph idx="2" type="pic"/>
          </p:nvPr>
        </p:nvSpPr>
        <p:spPr>
          <a:xfrm>
            <a:off x="3359696" y="0"/>
            <a:ext cx="5472600" cy="34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4"/>
          <p:cNvSpPr/>
          <p:nvPr>
            <p:ph idx="3" type="pic"/>
          </p:nvPr>
        </p:nvSpPr>
        <p:spPr>
          <a:xfrm>
            <a:off x="0" y="0"/>
            <a:ext cx="3216000" cy="34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4"/>
          <p:cNvSpPr/>
          <p:nvPr>
            <p:ph idx="4" type="pic"/>
          </p:nvPr>
        </p:nvSpPr>
        <p:spPr>
          <a:xfrm>
            <a:off x="8976000" y="0"/>
            <a:ext cx="3216000" cy="34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4"/>
          <p:cNvSpPr/>
          <p:nvPr>
            <p:ph idx="5" type="pic"/>
          </p:nvPr>
        </p:nvSpPr>
        <p:spPr>
          <a:xfrm>
            <a:off x="0" y="3546000"/>
            <a:ext cx="3216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4"/>
          <p:cNvSpPr/>
          <p:nvPr>
            <p:ph idx="6" type="pic"/>
          </p:nvPr>
        </p:nvSpPr>
        <p:spPr>
          <a:xfrm>
            <a:off x="8976000" y="3546000"/>
            <a:ext cx="3216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Basic Layout">
  <p:cSld name="11_Basic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 rot="10800000">
            <a:off x="11280599" y="7851"/>
            <a:ext cx="911400" cy="6858000"/>
          </a:xfrm>
          <a:prstGeom prst="rtTriangle">
            <a:avLst/>
          </a:prstGeom>
          <a:solidFill>
            <a:srgbClr val="CAEB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-10153" y="0"/>
            <a:ext cx="1546200" cy="6858000"/>
          </a:xfrm>
          <a:prstGeom prst="rtTriangle">
            <a:avLst/>
          </a:prstGeom>
          <a:solidFill>
            <a:srgbClr val="CAEB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6827520" y="2948119"/>
            <a:ext cx="4632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6827520" y="5108359"/>
            <a:ext cx="4632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5069" y="1753631"/>
            <a:ext cx="5231891" cy="4572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/>
          <p:nvPr>
            <p:ph idx="2" type="pic"/>
          </p:nvPr>
        </p:nvSpPr>
        <p:spPr>
          <a:xfrm>
            <a:off x="1089250" y="1906699"/>
            <a:ext cx="4890900" cy="300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0" y="376414"/>
            <a:ext cx="12192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NG sets layout">
  <p:cSld name="PNG sets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23528" y="12347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con sets layout">
  <p:cSld name="1_Icon sets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323528" y="12347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7"/>
          <p:cNvSpPr/>
          <p:nvPr/>
        </p:nvSpPr>
        <p:spPr>
          <a:xfrm>
            <a:off x="354009" y="1131590"/>
            <a:ext cx="3560700" cy="54027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531933" y="1347500"/>
            <a:ext cx="153900" cy="5015100"/>
          </a:xfrm>
          <a:prstGeom prst="roundRect">
            <a:avLst>
              <a:gd fmla="val 50000" name="adj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/>
          <p:nvPr/>
        </p:nvSpPr>
        <p:spPr>
          <a:xfrm rot="5400000">
            <a:off x="3057175" y="1276603"/>
            <a:ext cx="685800" cy="6852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711704" y="1637213"/>
            <a:ext cx="223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11704" y="2127462"/>
            <a:ext cx="2232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721229" y="5808438"/>
            <a:ext cx="223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721229" y="4450323"/>
            <a:ext cx="2717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s slide layout">
  <p:cSld name="1_Contents slide layou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1876926" y="400203"/>
            <a:ext cx="100197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s slide layout">
  <p:cSld name="3_Contents slide layou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2923674" y="400203"/>
            <a:ext cx="92682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reak Slide layout">
  <p:cSld name="Section Break Slide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/>
          <p:nvPr/>
        </p:nvSpPr>
        <p:spPr>
          <a:xfrm flipH="1" rot="10800000">
            <a:off x="0" y="2573100"/>
            <a:ext cx="12192000" cy="42849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2835789" y="4018161"/>
            <a:ext cx="6495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2" type="body"/>
          </p:nvPr>
        </p:nvSpPr>
        <p:spPr>
          <a:xfrm>
            <a:off x="2835789" y="4695577"/>
            <a:ext cx="6495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1"/>
          <p:cNvSpPr/>
          <p:nvPr/>
        </p:nvSpPr>
        <p:spPr>
          <a:xfrm flipH="1" rot="10800000">
            <a:off x="4683860" y="5709057"/>
            <a:ext cx="2824200" cy="992700"/>
          </a:xfrm>
          <a:prstGeom prst="triangle">
            <a:avLst>
              <a:gd fmla="val 50000" name="adj"/>
            </a:avLst>
          </a:prstGeom>
          <a:solidFill>
            <a:schemeClr val="lt1">
              <a:alpha val="3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2968" y="1176881"/>
            <a:ext cx="5667649" cy="255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yle slide layout">
  <p:cSld name="Style slide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 slide layout">
  <p:cSld name="Contents slide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28598"/>
            <a:ext cx="8422106" cy="1022686"/>
          </a:xfrm>
          <a:custGeom>
            <a:rect b="b" l="l" r="r" t="t"/>
            <a:pathLst>
              <a:path extrusionOk="0" h="1022686" w="8422106">
                <a:moveTo>
                  <a:pt x="0" y="0"/>
                </a:moveTo>
                <a:lnTo>
                  <a:pt x="7910763" y="0"/>
                </a:lnTo>
                <a:cubicBezTo>
                  <a:pt x="8193170" y="0"/>
                  <a:pt x="8422106" y="228936"/>
                  <a:pt x="8422106" y="511343"/>
                </a:cubicBezTo>
                <a:lnTo>
                  <a:pt x="8422105" y="511343"/>
                </a:lnTo>
                <a:cubicBezTo>
                  <a:pt x="8422105" y="793750"/>
                  <a:pt x="8193169" y="1022686"/>
                  <a:pt x="7910762" y="1022686"/>
                </a:cubicBezTo>
                <a:lnTo>
                  <a:pt x="0" y="10226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625642" y="400203"/>
            <a:ext cx="112710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/>
          <p:nvPr/>
        </p:nvSpPr>
        <p:spPr>
          <a:xfrm>
            <a:off x="11446714" y="228599"/>
            <a:ext cx="745286" cy="1022685"/>
          </a:xfrm>
          <a:custGeom>
            <a:rect b="b" l="l" r="r" t="t"/>
            <a:pathLst>
              <a:path extrusionOk="0" h="1022685" w="745286">
                <a:moveTo>
                  <a:pt x="0" y="511342"/>
                </a:moveTo>
                <a:lnTo>
                  <a:pt x="0" y="511343"/>
                </a:lnTo>
                <a:lnTo>
                  <a:pt x="0" y="511343"/>
                </a:lnTo>
                <a:close/>
                <a:moveTo>
                  <a:pt x="511343" y="0"/>
                </a:moveTo>
                <a:lnTo>
                  <a:pt x="745286" y="0"/>
                </a:lnTo>
                <a:lnTo>
                  <a:pt x="745286" y="1022685"/>
                </a:lnTo>
                <a:lnTo>
                  <a:pt x="511343" y="1022685"/>
                </a:lnTo>
                <a:cubicBezTo>
                  <a:pt x="264237" y="1022685"/>
                  <a:pt x="58070" y="847406"/>
                  <a:pt x="10389" y="614396"/>
                </a:cubicBezTo>
                <a:lnTo>
                  <a:pt x="0" y="511343"/>
                </a:lnTo>
                <a:lnTo>
                  <a:pt x="10389" y="408290"/>
                </a:lnTo>
                <a:cubicBezTo>
                  <a:pt x="58070" y="175279"/>
                  <a:pt x="264237" y="0"/>
                  <a:pt x="511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26545" y="129947"/>
            <a:ext cx="3215729" cy="144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ontents slide layout">
  <p:cSld name="6_Contents slide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>
            <p:ph idx="2" type="pic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3" type="pic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4" type="pic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/>
          <p:nvPr>
            <p:ph idx="5" type="pic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7"/>
          <p:cNvSpPr/>
          <p:nvPr>
            <p:ph idx="6" type="pic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/>
          <p:nvPr>
            <p:ph idx="7" type="pic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/>
          <p:nvPr/>
        </p:nvSpPr>
        <p:spPr>
          <a:xfrm>
            <a:off x="5377560" y="548680"/>
            <a:ext cx="4416600" cy="5760600"/>
          </a:xfrm>
          <a:prstGeom prst="frame">
            <a:avLst>
              <a:gd fmla="val 82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57943" y="255898"/>
            <a:ext cx="3065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_Images &amp; Contents Layout">
  <p:cSld name="21_Images &amp; Contents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>
            <p:ph idx="2" type="pic"/>
          </p:nvPr>
        </p:nvSpPr>
        <p:spPr>
          <a:xfrm>
            <a:off x="1" y="69669"/>
            <a:ext cx="12192000" cy="664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Images &amp; Contents Layout">
  <p:cSld name="20_Images &amp; Contents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>
            <p:ph idx="2" type="pic"/>
          </p:nvPr>
        </p:nvSpPr>
        <p:spPr>
          <a:xfrm>
            <a:off x="0" y="0"/>
            <a:ext cx="2736000" cy="47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/>
          <p:nvPr>
            <p:ph idx="3" type="pic"/>
          </p:nvPr>
        </p:nvSpPr>
        <p:spPr>
          <a:xfrm>
            <a:off x="2867480" y="2106000"/>
            <a:ext cx="2736000" cy="47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/>
          <p:nvPr>
            <p:ph idx="4" type="pic"/>
          </p:nvPr>
        </p:nvSpPr>
        <p:spPr>
          <a:xfrm>
            <a:off x="5734960" y="0"/>
            <a:ext cx="2736000" cy="475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>
            <p:ph idx="2" type="pic"/>
          </p:nvPr>
        </p:nvSpPr>
        <p:spPr>
          <a:xfrm>
            <a:off x="4463358" y="543208"/>
            <a:ext cx="3265200" cy="577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Images &amp; Contents Layout">
  <p:cSld name="22_Images &amp; Contents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>
            <p:ph idx="2" type="pic"/>
          </p:nvPr>
        </p:nvSpPr>
        <p:spPr>
          <a:xfrm>
            <a:off x="5342260" y="475982"/>
            <a:ext cx="5949300" cy="595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25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7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Relationship Id="rId4" Type="http://schemas.openxmlformats.org/officeDocument/2006/relationships/slide" Target="/ppt/slides/slide17.xml"/><Relationship Id="rId5" Type="http://schemas.openxmlformats.org/officeDocument/2006/relationships/slide" Target="/ppt/slides/slide18.xml"/><Relationship Id="rId6" Type="http://schemas.openxmlformats.org/officeDocument/2006/relationships/slide" Target="/ppt/slides/slide19.xml"/><Relationship Id="rId7" Type="http://schemas.openxmlformats.org/officeDocument/2006/relationships/slide" Target="/ppt/slides/slide20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udn.com/upf/newmedia/2018_data/schoollunch/index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.xml"/><Relationship Id="rId4" Type="http://schemas.openxmlformats.org/officeDocument/2006/relationships/slide" Target="/ppt/slides/slide1.xml"/><Relationship Id="rId5" Type="http://schemas.openxmlformats.org/officeDocument/2006/relationships/slide" Target="/ppt/slides/slide1.xml"/><Relationship Id="rId6" Type="http://schemas.openxmlformats.org/officeDocument/2006/relationships/slide" Target="/ppt/slides/slide2.xml"/><Relationship Id="rId7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.xml"/><Relationship Id="rId4" Type="http://schemas.openxmlformats.org/officeDocument/2006/relationships/slide" Target="/ppt/slides/slide2.xml"/><Relationship Id="rId5" Type="http://schemas.openxmlformats.org/officeDocument/2006/relationships/slide" Target="/ppt/slides/slide1.xml"/><Relationship Id="rId6" Type="http://schemas.openxmlformats.org/officeDocument/2006/relationships/slide" Target="/ppt/slides/slide1.xml"/><Relationship Id="rId7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.xml"/><Relationship Id="rId4" Type="http://schemas.openxmlformats.org/officeDocument/2006/relationships/slide" Target="/ppt/slides/slide2.xml"/><Relationship Id="rId5" Type="http://schemas.openxmlformats.org/officeDocument/2006/relationships/slide" Target="/ppt/slides/slide1.xml"/><Relationship Id="rId6" Type="http://schemas.openxmlformats.org/officeDocument/2006/relationships/slide" Target="/ppt/slides/slide1.xml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Relationship Id="rId4" Type="http://schemas.openxmlformats.org/officeDocument/2006/relationships/slide" Target="/ppt/slides/slide17.xml"/><Relationship Id="rId5" Type="http://schemas.openxmlformats.org/officeDocument/2006/relationships/slide" Target="/ppt/slides/slide18.xml"/><Relationship Id="rId6" Type="http://schemas.openxmlformats.org/officeDocument/2006/relationships/slide" Target="/ppt/slides/slide19.xml"/><Relationship Id="rId7" Type="http://schemas.openxmlformats.org/officeDocument/2006/relationships/slide" Target="/ppt/slides/slide20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.xml"/><Relationship Id="rId4" Type="http://schemas.openxmlformats.org/officeDocument/2006/relationships/slide" Target="/ppt/slides/slide1.xml"/><Relationship Id="rId5" Type="http://schemas.openxmlformats.org/officeDocument/2006/relationships/slide" Target="/ppt/slides/slide1.xml"/><Relationship Id="rId6" Type="http://schemas.openxmlformats.org/officeDocument/2006/relationships/slide" Target="/ppt/slides/slide1.xml"/><Relationship Id="rId7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425800" y="400200"/>
            <a:ext cx="114708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Sorry ！    *o*    </a:t>
            </a:r>
            <a:r>
              <a:rPr lang="en-US"/>
              <a:t>答錯了！</a:t>
            </a: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3">
            <a:alphaModFix/>
          </a:blip>
          <a:srcRect b="1906" l="357" r="357" t="-1191"/>
          <a:stretch/>
        </p:blipFill>
        <p:spPr>
          <a:xfrm>
            <a:off x="3458599" y="1312537"/>
            <a:ext cx="5604050" cy="54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>
            <a:hlinkClick action="ppaction://hlinksldjump" r:id="rId4"/>
          </p:cNvPr>
          <p:cNvSpPr/>
          <p:nvPr/>
        </p:nvSpPr>
        <p:spPr>
          <a:xfrm>
            <a:off x="425800" y="1365600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Q1</a:t>
            </a:r>
            <a:endParaRPr sz="2400"/>
          </a:p>
        </p:txBody>
      </p:sp>
      <p:sp>
        <p:nvSpPr>
          <p:cNvPr id="157" name="Google Shape;157;p32">
            <a:hlinkClick action="ppaction://hlinksldjump" r:id="rId5"/>
          </p:cNvPr>
          <p:cNvSpPr/>
          <p:nvPr/>
        </p:nvSpPr>
        <p:spPr>
          <a:xfrm>
            <a:off x="425800" y="5273013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Q2</a:t>
            </a:r>
            <a:endParaRPr sz="2400"/>
          </a:p>
        </p:txBody>
      </p:sp>
      <p:sp>
        <p:nvSpPr>
          <p:cNvPr id="158" name="Google Shape;158;p32">
            <a:hlinkClick action="ppaction://hlinksldjump" r:id="rId6"/>
          </p:cNvPr>
          <p:cNvSpPr/>
          <p:nvPr/>
        </p:nvSpPr>
        <p:spPr>
          <a:xfrm>
            <a:off x="10235813" y="1365588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Q3</a:t>
            </a:r>
            <a:endParaRPr sz="2400"/>
          </a:p>
        </p:txBody>
      </p:sp>
      <p:sp>
        <p:nvSpPr>
          <p:cNvPr id="159" name="Google Shape;159;p32">
            <a:hlinkClick action="ppaction://hlinksldjump" r:id="rId7"/>
          </p:cNvPr>
          <p:cNvSpPr/>
          <p:nvPr/>
        </p:nvSpPr>
        <p:spPr>
          <a:xfrm>
            <a:off x="10235825" y="5273025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Q4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>
            <p:ph idx="1" type="body"/>
          </p:nvPr>
        </p:nvSpPr>
        <p:spPr>
          <a:xfrm>
            <a:off x="1818451" y="373503"/>
            <a:ext cx="100197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>
                <a:solidFill>
                  <a:srgbClr val="000000"/>
                </a:solidFill>
              </a:rPr>
              <a:t>政府接受的營養食物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4426654" y="3426053"/>
            <a:ext cx="1878286" cy="1720441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1"/>
          <p:cNvSpPr/>
          <p:nvPr/>
        </p:nvSpPr>
        <p:spPr>
          <a:xfrm rot="10800000">
            <a:off x="5943035" y="2938741"/>
            <a:ext cx="1878286" cy="1720441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41"/>
          <p:cNvGrpSpPr/>
          <p:nvPr/>
        </p:nvGrpSpPr>
        <p:grpSpPr>
          <a:xfrm>
            <a:off x="7621531" y="1984696"/>
            <a:ext cx="1253386" cy="3008257"/>
            <a:chOff x="6156176" y="2337994"/>
            <a:chExt cx="1080040" cy="2592208"/>
          </a:xfrm>
        </p:grpSpPr>
        <p:sp>
          <p:nvSpPr>
            <p:cNvPr id="374" name="Google Shape;374;p41"/>
            <p:cNvSpPr/>
            <p:nvPr/>
          </p:nvSpPr>
          <p:spPr>
            <a:xfrm>
              <a:off x="6156176" y="2337994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6516216" y="3251954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6156176" y="4210202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41"/>
          <p:cNvGrpSpPr/>
          <p:nvPr/>
        </p:nvGrpSpPr>
        <p:grpSpPr>
          <a:xfrm flipH="1">
            <a:off x="3413590" y="3204490"/>
            <a:ext cx="1253386" cy="2924692"/>
            <a:chOff x="6156176" y="2347590"/>
            <a:chExt cx="1080040" cy="2520200"/>
          </a:xfrm>
        </p:grpSpPr>
        <p:sp>
          <p:nvSpPr>
            <p:cNvPr id="378" name="Google Shape;378;p41"/>
            <p:cNvSpPr/>
            <p:nvPr/>
          </p:nvSpPr>
          <p:spPr>
            <a:xfrm>
              <a:off x="6156176" y="234759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6516216" y="3251954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6156176" y="414779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41"/>
          <p:cNvGrpSpPr/>
          <p:nvPr/>
        </p:nvGrpSpPr>
        <p:grpSpPr>
          <a:xfrm>
            <a:off x="1948725" y="4209577"/>
            <a:ext cx="2384756" cy="850301"/>
            <a:chOff x="2219009" y="2204864"/>
            <a:chExt cx="781119" cy="850301"/>
          </a:xfrm>
        </p:grpSpPr>
        <p:sp>
          <p:nvSpPr>
            <p:cNvPr id="382" name="Google Shape;382;p41"/>
            <p:cNvSpPr txBox="1"/>
            <p:nvPr/>
          </p:nvSpPr>
          <p:spPr>
            <a:xfrm>
              <a:off x="2219009" y="2408965"/>
              <a:ext cx="776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肉類</a:t>
              </a:r>
              <a:endParaRPr>
                <a:solidFill>
                  <a:srgbClr val="3F3F3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如:豬、雞、海鮮</a:t>
              </a:r>
              <a:endParaRPr>
                <a:solidFill>
                  <a:srgbClr val="3F3F3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>
                <a:solidFill>
                  <a:srgbClr val="3F3F3F"/>
                </a:solidFill>
              </a:endParaRPr>
            </a:p>
          </p:txBody>
        </p:sp>
        <p:sp>
          <p:nvSpPr>
            <p:cNvPr id="383" name="Google Shape;383;p41"/>
            <p:cNvSpPr txBox="1"/>
            <p:nvPr/>
          </p:nvSpPr>
          <p:spPr>
            <a:xfrm>
              <a:off x="2221928" y="2204864"/>
              <a:ext cx="77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副餐:</a:t>
              </a:r>
              <a:endParaRPr b="1">
                <a:solidFill>
                  <a:srgbClr val="3F3F3F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3F3F3F"/>
                </a:solidFill>
              </a:endParaRPr>
            </a:p>
          </p:txBody>
        </p:sp>
      </p:grpSp>
      <p:grpSp>
        <p:nvGrpSpPr>
          <p:cNvPr id="384" name="Google Shape;384;p41"/>
          <p:cNvGrpSpPr/>
          <p:nvPr/>
        </p:nvGrpSpPr>
        <p:grpSpPr>
          <a:xfrm>
            <a:off x="2282209" y="5286448"/>
            <a:ext cx="2384756" cy="850301"/>
            <a:chOff x="2219009" y="2204864"/>
            <a:chExt cx="781119" cy="850301"/>
          </a:xfrm>
        </p:grpSpPr>
        <p:sp>
          <p:nvSpPr>
            <p:cNvPr id="385" name="Google Shape;385;p41"/>
            <p:cNvSpPr txBox="1"/>
            <p:nvPr/>
          </p:nvSpPr>
          <p:spPr>
            <a:xfrm>
              <a:off x="2219009" y="2408965"/>
              <a:ext cx="776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3F3F3F"/>
                  </a:solidFill>
                </a:rPr>
                <a:t>無添加化學物品</a:t>
              </a:r>
              <a:endParaRPr>
                <a:solidFill>
                  <a:srgbClr val="3F3F3F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3F3F3F"/>
                  </a:solidFill>
                </a:rPr>
                <a:t>牛奶</a:t>
              </a:r>
              <a:r>
                <a:rPr lang="en-US">
                  <a:solidFill>
                    <a:schemeClr val="dk1"/>
                  </a:solidFill>
                </a:rPr>
                <a:t>、豆漿或甜湯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 txBox="1"/>
            <p:nvPr/>
          </p:nvSpPr>
          <p:spPr>
            <a:xfrm>
              <a:off x="2221928" y="2204864"/>
              <a:ext cx="77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飲品:</a:t>
              </a:r>
              <a:endParaRPr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41"/>
          <p:cNvGrpSpPr/>
          <p:nvPr/>
        </p:nvGrpSpPr>
        <p:grpSpPr>
          <a:xfrm>
            <a:off x="2027866" y="3187244"/>
            <a:ext cx="2405331" cy="795751"/>
            <a:chOff x="2467871" y="2218277"/>
            <a:chExt cx="787858" cy="795751"/>
          </a:xfrm>
        </p:grpSpPr>
        <p:sp>
          <p:nvSpPr>
            <p:cNvPr id="388" name="Google Shape;388;p41"/>
            <p:cNvSpPr txBox="1"/>
            <p:nvPr/>
          </p:nvSpPr>
          <p:spPr>
            <a:xfrm>
              <a:off x="2467871" y="2367828"/>
              <a:ext cx="776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sz="1200">
                <a:solidFill>
                  <a:srgbClr val="3F3F3F"/>
                </a:solidFill>
              </a:endParaRPr>
            </a:p>
          </p:txBody>
        </p:sp>
        <p:sp>
          <p:nvSpPr>
            <p:cNvPr id="389" name="Google Shape;389;p41"/>
            <p:cNvSpPr txBox="1"/>
            <p:nvPr/>
          </p:nvSpPr>
          <p:spPr>
            <a:xfrm>
              <a:off x="2477529" y="2218277"/>
              <a:ext cx="77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>
                  <a:solidFill>
                    <a:schemeClr val="dk1"/>
                  </a:solidFill>
                </a:rPr>
                <a:t>主食:</a:t>
              </a:r>
              <a:endParaRPr b="1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全榖根莖類</a:t>
              </a:r>
              <a:r>
                <a:rPr lang="en-US">
                  <a:solidFill>
                    <a:schemeClr val="dk1"/>
                  </a:solidFill>
                </a:rPr>
                <a:t>、</a:t>
              </a:r>
              <a:r>
                <a:rPr lang="en-US">
                  <a:solidFill>
                    <a:srgbClr val="3F3F3F"/>
                  </a:solidFill>
                </a:rPr>
                <a:t>麵粉類</a:t>
              </a:r>
              <a:endParaRPr>
                <a:solidFill>
                  <a:srgbClr val="3F3F3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如:</a:t>
              </a:r>
              <a:r>
                <a:rPr lang="en-US">
                  <a:solidFill>
                    <a:schemeClr val="dk1"/>
                  </a:solidFill>
                </a:rPr>
                <a:t>米飯、麵或饅頭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>
                <a:solidFill>
                  <a:srgbClr val="3F3F3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>
                <a:solidFill>
                  <a:srgbClr val="3F3F3F"/>
                </a:solidFill>
              </a:endParaRPr>
            </a:p>
          </p:txBody>
        </p:sp>
      </p:grpSp>
      <p:grpSp>
        <p:nvGrpSpPr>
          <p:cNvPr id="390" name="Google Shape;390;p41"/>
          <p:cNvGrpSpPr/>
          <p:nvPr/>
        </p:nvGrpSpPr>
        <p:grpSpPr>
          <a:xfrm>
            <a:off x="8401279" y="1993577"/>
            <a:ext cx="2311019" cy="850301"/>
            <a:chOff x="2219009" y="2204864"/>
            <a:chExt cx="781119" cy="850301"/>
          </a:xfrm>
        </p:grpSpPr>
        <p:sp>
          <p:nvSpPr>
            <p:cNvPr id="391" name="Google Shape;391;p41"/>
            <p:cNvSpPr txBox="1"/>
            <p:nvPr/>
          </p:nvSpPr>
          <p:spPr>
            <a:xfrm>
              <a:off x="2219009" y="2408965"/>
              <a:ext cx="776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油炸或過度加工等食品</a:t>
              </a:r>
              <a:endParaRPr>
                <a:solidFill>
                  <a:srgbClr val="3F3F3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如:薯條、香腸</a:t>
              </a:r>
              <a:endParaRPr sz="1200">
                <a:solidFill>
                  <a:srgbClr val="3F3F3F"/>
                </a:solidFill>
              </a:endParaRPr>
            </a:p>
          </p:txBody>
        </p:sp>
        <p:sp>
          <p:nvSpPr>
            <p:cNvPr id="392" name="Google Shape;392;p41"/>
            <p:cNvSpPr txBox="1"/>
            <p:nvPr/>
          </p:nvSpPr>
          <p:spPr>
            <a:xfrm>
              <a:off x="2221928" y="2204864"/>
              <a:ext cx="77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主食:</a:t>
              </a:r>
              <a:endParaRPr b="1">
                <a:solidFill>
                  <a:srgbClr val="3F3F3F"/>
                </a:solidFill>
              </a:endParaRPr>
            </a:p>
          </p:txBody>
        </p:sp>
      </p:grpSp>
      <p:grpSp>
        <p:nvGrpSpPr>
          <p:cNvPr id="393" name="Google Shape;393;p41"/>
          <p:cNvGrpSpPr/>
          <p:nvPr/>
        </p:nvGrpSpPr>
        <p:grpSpPr>
          <a:xfrm>
            <a:off x="8790767" y="3051521"/>
            <a:ext cx="2302383" cy="871151"/>
            <a:chOff x="2123461" y="2180914"/>
            <a:chExt cx="778200" cy="871151"/>
          </a:xfrm>
        </p:grpSpPr>
        <p:sp>
          <p:nvSpPr>
            <p:cNvPr id="394" name="Google Shape;394;p41"/>
            <p:cNvSpPr txBox="1"/>
            <p:nvPr/>
          </p:nvSpPr>
          <p:spPr>
            <a:xfrm>
              <a:off x="2124513" y="2405865"/>
              <a:ext cx="776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3F3F3F"/>
                  </a:solidFill>
                </a:rPr>
                <a:t>過度加工等食品</a:t>
              </a:r>
              <a:endParaRPr>
                <a:solidFill>
                  <a:srgbClr val="3F3F3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rgbClr val="3F3F3F"/>
                  </a:solidFill>
                </a:rPr>
                <a:t>如:魚板、各式餃類</a:t>
              </a:r>
              <a:endParaRPr>
                <a:solidFill>
                  <a:srgbClr val="3F3F3F"/>
                </a:solidFill>
              </a:endParaRPr>
            </a:p>
          </p:txBody>
        </p:sp>
        <p:sp>
          <p:nvSpPr>
            <p:cNvPr id="395" name="Google Shape;395;p41"/>
            <p:cNvSpPr txBox="1"/>
            <p:nvPr/>
          </p:nvSpPr>
          <p:spPr>
            <a:xfrm>
              <a:off x="2123461" y="2180914"/>
              <a:ext cx="77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副食:</a:t>
              </a:r>
              <a:endParaRPr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41"/>
          <p:cNvGrpSpPr/>
          <p:nvPr/>
        </p:nvGrpSpPr>
        <p:grpSpPr>
          <a:xfrm>
            <a:off x="8401279" y="4169179"/>
            <a:ext cx="2311019" cy="850301"/>
            <a:chOff x="2219009" y="2204864"/>
            <a:chExt cx="781119" cy="850301"/>
          </a:xfrm>
        </p:grpSpPr>
        <p:sp>
          <p:nvSpPr>
            <p:cNvPr id="397" name="Google Shape;397;p41"/>
            <p:cNvSpPr txBox="1"/>
            <p:nvPr/>
          </p:nvSpPr>
          <p:spPr>
            <a:xfrm>
              <a:off x="2219009" y="2408965"/>
              <a:ext cx="776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3F3F3F"/>
                  </a:solidFill>
                </a:rPr>
                <a:t>過甜、不天然</a:t>
              </a:r>
              <a:r>
                <a:rPr lang="en-US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3F3F3F"/>
                  </a:solidFill>
                </a:rPr>
                <a:t>例如:非 100%蔬果汁、珍珠奶茶</a:t>
              </a:r>
              <a:endParaRPr>
                <a:solidFill>
                  <a:srgbClr val="3F3F3F"/>
                </a:solidFill>
              </a:endParaRPr>
            </a:p>
          </p:txBody>
        </p:sp>
        <p:sp>
          <p:nvSpPr>
            <p:cNvPr id="398" name="Google Shape;398;p41"/>
            <p:cNvSpPr txBox="1"/>
            <p:nvPr/>
          </p:nvSpPr>
          <p:spPr>
            <a:xfrm>
              <a:off x="2221928" y="2204864"/>
              <a:ext cx="778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飲品:</a:t>
              </a:r>
              <a:endParaRPr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41"/>
          <p:cNvSpPr/>
          <p:nvPr/>
        </p:nvSpPr>
        <p:spPr>
          <a:xfrm flipH="1">
            <a:off x="3650043" y="4518445"/>
            <a:ext cx="356703" cy="355060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1"/>
          <p:cNvSpPr/>
          <p:nvPr/>
        </p:nvSpPr>
        <p:spPr>
          <a:xfrm>
            <a:off x="4081402" y="5553663"/>
            <a:ext cx="315900" cy="315900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7858495" y="4417341"/>
            <a:ext cx="352375" cy="353975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1"/>
          <p:cNvSpPr/>
          <p:nvPr/>
        </p:nvSpPr>
        <p:spPr>
          <a:xfrm>
            <a:off x="8283154" y="3257642"/>
            <a:ext cx="371244" cy="370641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4024358" y="3426053"/>
            <a:ext cx="430012" cy="347052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7858495" y="2239788"/>
            <a:ext cx="394340" cy="311771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1"/>
          <p:cNvSpPr txBox="1"/>
          <p:nvPr/>
        </p:nvSpPr>
        <p:spPr>
          <a:xfrm>
            <a:off x="5823490" y="2361971"/>
            <a:ext cx="163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3"/>
                </a:solidFill>
              </a:rPr>
              <a:t>盡量不用的</a:t>
            </a:r>
            <a:r>
              <a:rPr b="1" lang="en-US" sz="1600">
                <a:solidFill>
                  <a:schemeClr val="accent3"/>
                </a:solidFill>
              </a:rPr>
              <a:t>食物</a:t>
            </a:r>
            <a:endParaRPr b="1"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4734190" y="5286449"/>
            <a:ext cx="163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</a:rPr>
              <a:t>可以用的</a:t>
            </a:r>
            <a:r>
              <a:rPr b="1" lang="en-US" sz="1600">
                <a:solidFill>
                  <a:schemeClr val="accent4"/>
                </a:solidFill>
              </a:rPr>
              <a:t>食物</a:t>
            </a:r>
            <a:endParaRPr b="1"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41"/>
          <p:cNvGrpSpPr/>
          <p:nvPr/>
        </p:nvGrpSpPr>
        <p:grpSpPr>
          <a:xfrm>
            <a:off x="6146263" y="3570072"/>
            <a:ext cx="473145" cy="277024"/>
            <a:chOff x="7978291" y="3739816"/>
            <a:chExt cx="1447812" cy="847685"/>
          </a:xfrm>
        </p:grpSpPr>
        <p:sp>
          <p:nvSpPr>
            <p:cNvPr id="408" name="Google Shape;408;p41"/>
            <p:cNvSpPr/>
            <p:nvPr/>
          </p:nvSpPr>
          <p:spPr>
            <a:xfrm>
              <a:off x="7978291" y="3739816"/>
              <a:ext cx="1447800" cy="216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7978291" y="4026790"/>
              <a:ext cx="1447800" cy="2736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8143262" y="4086728"/>
              <a:ext cx="1117867" cy="153860"/>
            </a:xfrm>
            <a:custGeom>
              <a:rect b="b" l="l" r="r" t="t"/>
              <a:pathLst>
                <a:path extrusionOk="0" h="153860" w="1117867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 rot="10800000">
              <a:off x="7978302" y="4371501"/>
              <a:ext cx="1447800" cy="216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41"/>
          <p:cNvGrpSpPr/>
          <p:nvPr/>
        </p:nvGrpSpPr>
        <p:grpSpPr>
          <a:xfrm>
            <a:off x="6674374" y="3051515"/>
            <a:ext cx="307841" cy="411318"/>
            <a:chOff x="6702638" y="3043889"/>
            <a:chExt cx="360005" cy="481017"/>
          </a:xfrm>
        </p:grpSpPr>
        <p:grpSp>
          <p:nvGrpSpPr>
            <p:cNvPr id="413" name="Google Shape;413;p41"/>
            <p:cNvGrpSpPr/>
            <p:nvPr/>
          </p:nvGrpSpPr>
          <p:grpSpPr>
            <a:xfrm>
              <a:off x="6702638" y="3043889"/>
              <a:ext cx="360005" cy="331109"/>
              <a:chOff x="6702638" y="3043889"/>
              <a:chExt cx="360005" cy="331109"/>
            </a:xfrm>
          </p:grpSpPr>
          <p:sp>
            <p:nvSpPr>
              <p:cNvPr id="414" name="Google Shape;414;p41"/>
              <p:cNvSpPr/>
              <p:nvPr/>
            </p:nvSpPr>
            <p:spPr>
              <a:xfrm rot="10582023">
                <a:off x="6828641" y="3045383"/>
                <a:ext cx="56814" cy="292212"/>
              </a:xfrm>
              <a:prstGeom prst="trapezoid">
                <a:avLst>
                  <a:gd fmla="val 1269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1"/>
              <p:cNvSpPr/>
              <p:nvPr/>
            </p:nvSpPr>
            <p:spPr>
              <a:xfrm rot="10327564">
                <a:off x="6774728" y="3078622"/>
                <a:ext cx="56937" cy="292196"/>
              </a:xfrm>
              <a:prstGeom prst="trapezoid">
                <a:avLst>
                  <a:gd fmla="val 1269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1"/>
              <p:cNvSpPr/>
              <p:nvPr/>
            </p:nvSpPr>
            <p:spPr>
              <a:xfrm flipH="1" rot="10067972">
                <a:off x="6721197" y="3174925"/>
                <a:ext cx="56782" cy="179945"/>
              </a:xfrm>
              <a:prstGeom prst="trapezoid">
                <a:avLst>
                  <a:gd fmla="val 1269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1"/>
              <p:cNvSpPr/>
              <p:nvPr/>
            </p:nvSpPr>
            <p:spPr>
              <a:xfrm flipH="1" rot="-10582023">
                <a:off x="6888454" y="3047010"/>
                <a:ext cx="56814" cy="292212"/>
              </a:xfrm>
              <a:prstGeom prst="trapezoid">
                <a:avLst>
                  <a:gd fmla="val 1269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1"/>
              <p:cNvSpPr/>
              <p:nvPr/>
            </p:nvSpPr>
            <p:spPr>
              <a:xfrm flipH="1" rot="-10327564">
                <a:off x="6939863" y="3080250"/>
                <a:ext cx="56937" cy="292196"/>
              </a:xfrm>
              <a:prstGeom prst="trapezoid">
                <a:avLst>
                  <a:gd fmla="val 1269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1"/>
              <p:cNvSpPr/>
              <p:nvPr/>
            </p:nvSpPr>
            <p:spPr>
              <a:xfrm rot="-10067972">
                <a:off x="6987303" y="3174925"/>
                <a:ext cx="56782" cy="179945"/>
              </a:xfrm>
              <a:prstGeom prst="trapezoid">
                <a:avLst>
                  <a:gd fmla="val 12695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41"/>
            <p:cNvSpPr/>
            <p:nvPr/>
          </p:nvSpPr>
          <p:spPr>
            <a:xfrm rot="10800000">
              <a:off x="6736871" y="3306604"/>
              <a:ext cx="293756" cy="218302"/>
            </a:xfrm>
            <a:custGeom>
              <a:rect b="b" l="l" r="r" t="t"/>
              <a:pathLst>
                <a:path extrusionOk="0" h="218302" w="293756">
                  <a:moveTo>
                    <a:pt x="264705" y="151391"/>
                  </a:moveTo>
                  <a:lnTo>
                    <a:pt x="251993" y="66750"/>
                  </a:lnTo>
                  <a:lnTo>
                    <a:pt x="41762" y="66750"/>
                  </a:lnTo>
                  <a:lnTo>
                    <a:pt x="29050" y="151391"/>
                  </a:lnTo>
                  <a:close/>
                  <a:moveTo>
                    <a:pt x="293756" y="218302"/>
                  </a:moveTo>
                  <a:lnTo>
                    <a:pt x="0" y="218302"/>
                  </a:lnTo>
                  <a:lnTo>
                    <a:pt x="32787" y="0"/>
                  </a:lnTo>
                  <a:lnTo>
                    <a:pt x="260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41"/>
          <p:cNvGrpSpPr/>
          <p:nvPr/>
        </p:nvGrpSpPr>
        <p:grpSpPr>
          <a:xfrm rot="5400000">
            <a:off x="6762617" y="3456662"/>
            <a:ext cx="331226" cy="406470"/>
            <a:chOff x="4293496" y="4622134"/>
            <a:chExt cx="970483" cy="1190947"/>
          </a:xfrm>
        </p:grpSpPr>
        <p:sp>
          <p:nvSpPr>
            <p:cNvPr id="422" name="Google Shape;422;p41"/>
            <p:cNvSpPr/>
            <p:nvPr/>
          </p:nvSpPr>
          <p:spPr>
            <a:xfrm>
              <a:off x="4293496" y="4622134"/>
              <a:ext cx="950934" cy="611956"/>
            </a:xfrm>
            <a:custGeom>
              <a:rect b="b" l="l" r="r" t="t"/>
              <a:pathLst>
                <a:path extrusionOk="0" h="611956" w="950934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4494204" y="4883513"/>
              <a:ext cx="769775" cy="929568"/>
            </a:xfrm>
            <a:custGeom>
              <a:rect b="b" l="l" r="r" t="t"/>
              <a:pathLst>
                <a:path extrusionOk="0" h="929568" w="769775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41"/>
          <p:cNvGrpSpPr/>
          <p:nvPr/>
        </p:nvGrpSpPr>
        <p:grpSpPr>
          <a:xfrm rot="4020263">
            <a:off x="5644718" y="4079664"/>
            <a:ext cx="304278" cy="632030"/>
            <a:chOff x="-303327" y="4952296"/>
            <a:chExt cx="1641845" cy="3410347"/>
          </a:xfrm>
        </p:grpSpPr>
        <p:sp>
          <p:nvSpPr>
            <p:cNvPr id="425" name="Google Shape;425;p41"/>
            <p:cNvSpPr/>
            <p:nvPr/>
          </p:nvSpPr>
          <p:spPr>
            <a:xfrm>
              <a:off x="-16779" y="5815886"/>
              <a:ext cx="976601" cy="2546757"/>
            </a:xfrm>
            <a:custGeom>
              <a:rect b="b" l="l" r="r" t="t"/>
              <a:pathLst>
                <a:path extrusionOk="0" h="2546757" w="976601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339044" y="4952296"/>
              <a:ext cx="339817" cy="88499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 rot="3316521">
              <a:off x="781213" y="5195878"/>
              <a:ext cx="300423" cy="782403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 flipH="1" rot="-3316521">
              <a:off x="-46445" y="5188199"/>
              <a:ext cx="300423" cy="782403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41"/>
          <p:cNvGrpSpPr/>
          <p:nvPr/>
        </p:nvGrpSpPr>
        <p:grpSpPr>
          <a:xfrm>
            <a:off x="5635078" y="4549168"/>
            <a:ext cx="471204" cy="513849"/>
            <a:chOff x="7220517" y="1428865"/>
            <a:chExt cx="2654671" cy="2894924"/>
          </a:xfrm>
        </p:grpSpPr>
        <p:sp>
          <p:nvSpPr>
            <p:cNvPr id="430" name="Google Shape;430;p41"/>
            <p:cNvSpPr/>
            <p:nvPr/>
          </p:nvSpPr>
          <p:spPr>
            <a:xfrm rot="1022702">
              <a:off x="7882289" y="2424077"/>
              <a:ext cx="876082" cy="7207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 rot="1022702">
              <a:off x="8340803" y="2465241"/>
              <a:ext cx="876082" cy="7207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7870936" y="2805575"/>
              <a:ext cx="1345565" cy="1518214"/>
            </a:xfrm>
            <a:custGeom>
              <a:rect b="b" l="l" r="r" t="t"/>
              <a:pathLst>
                <a:path extrusionOk="0" h="1518214" w="1345565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 rot="1022702">
              <a:off x="8872457" y="2752749"/>
              <a:ext cx="876082" cy="7207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 rot="1023407">
              <a:off x="8739657" y="2136809"/>
              <a:ext cx="1017662" cy="95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 rot="1023366">
              <a:off x="8781278" y="1841683"/>
              <a:ext cx="650511" cy="6116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 rot="1022705">
              <a:off x="8227765" y="1544623"/>
              <a:ext cx="942604" cy="10191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 rot="1022705">
              <a:off x="7793117" y="1695469"/>
              <a:ext cx="942604" cy="8864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 rot="1022705">
              <a:off x="7329715" y="1926575"/>
              <a:ext cx="942604" cy="8864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 rot="1023547">
              <a:off x="7322810" y="2549844"/>
              <a:ext cx="782320" cy="7358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 rot="1022645">
              <a:off x="8073500" y="2415508"/>
              <a:ext cx="797319" cy="6558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41"/>
          <p:cNvGrpSpPr/>
          <p:nvPr/>
        </p:nvGrpSpPr>
        <p:grpSpPr>
          <a:xfrm>
            <a:off x="5105324" y="4102153"/>
            <a:ext cx="375875" cy="485751"/>
            <a:chOff x="8486326" y="3185232"/>
            <a:chExt cx="1293000" cy="1670971"/>
          </a:xfrm>
        </p:grpSpPr>
        <p:sp>
          <p:nvSpPr>
            <p:cNvPr id="442" name="Google Shape;442;p41"/>
            <p:cNvSpPr/>
            <p:nvPr/>
          </p:nvSpPr>
          <p:spPr>
            <a:xfrm rot="8100000">
              <a:off x="8675681" y="3752559"/>
              <a:ext cx="914289" cy="914289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9014972" y="3185232"/>
              <a:ext cx="215136" cy="560287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 rot="3293279">
              <a:off x="9298690" y="3341570"/>
              <a:ext cx="191268" cy="498125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 flipH="1" rot="-3293279">
              <a:off x="8767646" y="3336675"/>
              <a:ext cx="191268" cy="498125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1"/>
          <p:cNvGrpSpPr/>
          <p:nvPr/>
        </p:nvGrpSpPr>
        <p:grpSpPr>
          <a:xfrm>
            <a:off x="5213644" y="4612898"/>
            <a:ext cx="353374" cy="426930"/>
            <a:chOff x="810583" y="3002376"/>
            <a:chExt cx="2962062" cy="3578623"/>
          </a:xfrm>
        </p:grpSpPr>
        <p:sp>
          <p:nvSpPr>
            <p:cNvPr id="447" name="Google Shape;447;p41"/>
            <p:cNvSpPr/>
            <p:nvPr/>
          </p:nvSpPr>
          <p:spPr>
            <a:xfrm>
              <a:off x="1719599" y="3938796"/>
              <a:ext cx="1084833" cy="2605662"/>
            </a:xfrm>
            <a:custGeom>
              <a:rect b="b" l="l" r="r" t="t"/>
              <a:pathLst>
                <a:path extrusionOk="0" h="1209124" w="626166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2103734" y="3002376"/>
              <a:ext cx="861506" cy="964111"/>
            </a:xfrm>
            <a:custGeom>
              <a:rect b="b" l="l" r="r" t="t"/>
              <a:pathLst>
                <a:path extrusionOk="0" h="683767" w="61099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 rot="-595998">
              <a:off x="1018450" y="4025444"/>
              <a:ext cx="948270" cy="2492448"/>
            </a:xfrm>
            <a:custGeom>
              <a:rect b="b" l="l" r="r" t="t"/>
              <a:pathLst>
                <a:path extrusionOk="0" h="2492471" w="948279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 flipH="1" rot="639820">
              <a:off x="2580666" y="4025666"/>
              <a:ext cx="970367" cy="2485797"/>
            </a:xfrm>
            <a:custGeom>
              <a:rect b="b" l="l" r="r" t="t"/>
              <a:pathLst>
                <a:path extrusionOk="0" h="2486380" w="970595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41"/>
          <p:cNvGrpSpPr/>
          <p:nvPr/>
        </p:nvGrpSpPr>
        <p:grpSpPr>
          <a:xfrm>
            <a:off x="6146078" y="3075253"/>
            <a:ext cx="424209" cy="364484"/>
            <a:chOff x="4079225" y="4910219"/>
            <a:chExt cx="1447811" cy="1243973"/>
          </a:xfrm>
        </p:grpSpPr>
        <p:sp>
          <p:nvSpPr>
            <p:cNvPr id="452" name="Google Shape;452;p41"/>
            <p:cNvSpPr/>
            <p:nvPr/>
          </p:nvSpPr>
          <p:spPr>
            <a:xfrm>
              <a:off x="4137789" y="5465783"/>
              <a:ext cx="1330682" cy="183152"/>
            </a:xfrm>
            <a:custGeom>
              <a:rect b="b" l="l" r="r" t="t"/>
              <a:pathLst>
                <a:path extrusionOk="0" h="183152" w="133068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079225" y="5696378"/>
              <a:ext cx="1447800" cy="162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 rot="10800000">
              <a:off x="4079236" y="5938192"/>
              <a:ext cx="1447800" cy="216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fmla="val 10734478" name="adj1"/>
                <a:gd fmla="val 14377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388668" y="5073264"/>
              <a:ext cx="1134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628007" y="4990692"/>
              <a:ext cx="1134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867346" y="4990692"/>
              <a:ext cx="1134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5106684" y="5047456"/>
              <a:ext cx="1134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4597007" y="5158140"/>
              <a:ext cx="1134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4884213" y="5158140"/>
              <a:ext cx="1134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 txBox="1"/>
          <p:nvPr>
            <p:ph idx="1" type="body"/>
          </p:nvPr>
        </p:nvSpPr>
        <p:spPr>
          <a:xfrm>
            <a:off x="2413200" y="3703075"/>
            <a:ext cx="7365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一份營養午餐貴不貴?</a:t>
            </a:r>
            <a:endParaRPr sz="4800"/>
          </a:p>
        </p:txBody>
      </p:sp>
      <p:sp>
        <p:nvSpPr>
          <p:cNvPr id="467" name="Google Shape;467;p42"/>
          <p:cNvSpPr txBox="1"/>
          <p:nvPr>
            <p:ph idx="2" type="body"/>
          </p:nvPr>
        </p:nvSpPr>
        <p:spPr>
          <a:xfrm>
            <a:off x="2746600" y="5118400"/>
            <a:ext cx="6495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營養午餐價格與預算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/>
          <p:nvPr>
            <p:ph idx="1" type="body"/>
          </p:nvPr>
        </p:nvSpPr>
        <p:spPr>
          <a:xfrm>
            <a:off x="625642" y="400203"/>
            <a:ext cx="11271083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營養午餐模擬器</a:t>
            </a:r>
            <a:endParaRPr/>
          </a:p>
        </p:txBody>
      </p:sp>
      <p:graphicFrame>
        <p:nvGraphicFramePr>
          <p:cNvPr id="473" name="Google Shape;473;p43"/>
          <p:cNvGraphicFramePr/>
          <p:nvPr/>
        </p:nvGraphicFramePr>
        <p:xfrm>
          <a:off x="940525" y="20110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{64F64D63-6E1D-4F0B-9C22-DCE031432BEA}</a:tableStyleId>
              </a:tblPr>
              <a:tblGrid>
                <a:gridCol w="280725"/>
                <a:gridCol w="2021975"/>
                <a:gridCol w="270675"/>
                <a:gridCol w="270675"/>
                <a:gridCol w="2021975"/>
                <a:gridCol w="280725"/>
                <a:gridCol w="280725"/>
                <a:gridCol w="2021975"/>
                <a:gridCol w="270675"/>
                <a:gridCol w="270675"/>
                <a:gridCol w="2021975"/>
                <a:gridCol w="280725"/>
              </a:tblGrid>
              <a:tr h="3873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3F3F3F"/>
                          </a:solidFill>
                        </a:rPr>
                        <a:t>清淡版</a:t>
                      </a:r>
                      <a:endParaRPr b="1" sz="18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3F3F3F"/>
                          </a:solidFill>
                        </a:rPr>
                        <a:t>清淡較豪華版</a:t>
                      </a:r>
                      <a:endParaRPr b="1" sz="1800">
                        <a:solidFill>
                          <a:srgbClr val="3F3F3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rgbClr val="3F3F3F"/>
                          </a:solidFill>
                        </a:rPr>
                        <a:t>豪華版</a:t>
                      </a:r>
                      <a:endParaRPr b="1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1943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主食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五穀飯 2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小米飯 2.1</a:t>
                      </a:r>
                      <a:endParaRPr b="1">
                        <a:solidFill>
                          <a:srgbClr val="3F3F3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番茄肉醬麵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12.82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主菜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打拋豬肉 9.42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打拋豬肉 9.42</a:t>
                      </a:r>
                      <a:endParaRPr b="1">
                        <a:solidFill>
                          <a:srgbClr val="3F3F3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煙燻烤鴨 43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配菜一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小白菜 3.36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什錦花椰菜 5.54</a:t>
                      </a:r>
                      <a:endParaRPr b="1">
                        <a:solidFill>
                          <a:srgbClr val="3F3F3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水蓮炒肉絲17.04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配菜二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香滷蘿蔔 3.36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古早味肉燥 7.78</a:t>
                      </a:r>
                      <a:endParaRPr b="1" sz="12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F3F3F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月亮蝦餅 43.2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湯品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麵線羹2.51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香筍雞湯 10.64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墩香菇雞湯10.67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水果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橘子 7.2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蓮霧 8</a:t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>
                          <a:solidFill>
                            <a:srgbClr val="3F3F3F"/>
                          </a:solidFill>
                        </a:rPr>
                        <a:t>棗子 8.8</a:t>
                      </a:r>
                      <a:endParaRPr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</a:rPr>
                        <a:t>價格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</a:rPr>
                        <a:t>+雜費=$52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</a:rPr>
                        <a:t>+雜費=$67</a:t>
                      </a:r>
                      <a:endParaRPr b="1" sz="18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</a:rPr>
                        <a:t>+雜費=$160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474" name="Google Shape;474;p43"/>
          <p:cNvGrpSpPr/>
          <p:nvPr/>
        </p:nvGrpSpPr>
        <p:grpSpPr>
          <a:xfrm rot="2414567">
            <a:off x="7139946" y="2514218"/>
            <a:ext cx="485274" cy="1008492"/>
            <a:chOff x="-302912" y="4952296"/>
            <a:chExt cx="1641015" cy="3410347"/>
          </a:xfrm>
        </p:grpSpPr>
        <p:sp>
          <p:nvSpPr>
            <p:cNvPr id="475" name="Google Shape;475;p43"/>
            <p:cNvSpPr/>
            <p:nvPr/>
          </p:nvSpPr>
          <p:spPr>
            <a:xfrm>
              <a:off x="-16779" y="5815886"/>
              <a:ext cx="976601" cy="2546757"/>
            </a:xfrm>
            <a:custGeom>
              <a:rect b="b" l="l" r="r" t="t"/>
              <a:pathLst>
                <a:path extrusionOk="0" h="2546757" w="976601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339044" y="4952296"/>
              <a:ext cx="339180" cy="8833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3"/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3"/>
            <p:cNvSpPr/>
            <p:nvPr/>
          </p:nvSpPr>
          <p:spPr>
            <a:xfrm flipH="1" rot="-3314848">
              <a:off x="-46881" y="5188454"/>
              <a:ext cx="299484" cy="77995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43"/>
          <p:cNvGrpSpPr/>
          <p:nvPr/>
        </p:nvGrpSpPr>
        <p:grpSpPr>
          <a:xfrm>
            <a:off x="1839712" y="2596707"/>
            <a:ext cx="752072" cy="820105"/>
            <a:chOff x="7220418" y="1428865"/>
            <a:chExt cx="2654769" cy="2894924"/>
          </a:xfrm>
        </p:grpSpPr>
        <p:sp>
          <p:nvSpPr>
            <p:cNvPr id="480" name="Google Shape;480;p43"/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7870936" y="2805575"/>
              <a:ext cx="1345565" cy="1518214"/>
            </a:xfrm>
            <a:custGeom>
              <a:rect b="b" l="l" r="r" t="t"/>
              <a:pathLst>
                <a:path extrusionOk="0" h="1518214" w="1345565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3"/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3"/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3"/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3"/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3"/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3"/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43"/>
          <p:cNvGrpSpPr/>
          <p:nvPr/>
        </p:nvGrpSpPr>
        <p:grpSpPr>
          <a:xfrm>
            <a:off x="9613134" y="2584250"/>
            <a:ext cx="664557" cy="858757"/>
            <a:chOff x="8486169" y="3185232"/>
            <a:chExt cx="1293157" cy="1671050"/>
          </a:xfrm>
        </p:grpSpPr>
        <p:sp>
          <p:nvSpPr>
            <p:cNvPr id="492" name="Google Shape;492;p43"/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9014972" y="3185232"/>
              <a:ext cx="216234" cy="56314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3"/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3"/>
            <p:cNvSpPr/>
            <p:nvPr/>
          </p:nvSpPr>
          <p:spPr>
            <a:xfrm flipH="1" rot="-3314848">
              <a:off x="8768936" y="3335788"/>
              <a:ext cx="190927" cy="4972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43"/>
          <p:cNvGrpSpPr/>
          <p:nvPr/>
        </p:nvGrpSpPr>
        <p:grpSpPr>
          <a:xfrm>
            <a:off x="4498142" y="2586615"/>
            <a:ext cx="659322" cy="796457"/>
            <a:chOff x="810583" y="3002376"/>
            <a:chExt cx="2962062" cy="3578146"/>
          </a:xfrm>
        </p:grpSpPr>
        <p:sp>
          <p:nvSpPr>
            <p:cNvPr id="497" name="Google Shape;497;p43"/>
            <p:cNvSpPr/>
            <p:nvPr/>
          </p:nvSpPr>
          <p:spPr>
            <a:xfrm>
              <a:off x="1719599" y="3938796"/>
              <a:ext cx="1084494" cy="2604776"/>
            </a:xfrm>
            <a:custGeom>
              <a:rect b="b" l="l" r="r" t="t"/>
              <a:pathLst>
                <a:path extrusionOk="0" h="1209124" w="626166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2103734" y="3002376"/>
              <a:ext cx="861381" cy="963974"/>
            </a:xfrm>
            <a:custGeom>
              <a:rect b="b" l="l" r="r" t="t"/>
              <a:pathLst>
                <a:path extrusionOk="0" h="683767" w="61099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 rot="-600000">
              <a:off x="1019786" y="4024649"/>
              <a:ext cx="948277" cy="2492473"/>
            </a:xfrm>
            <a:custGeom>
              <a:rect b="b" l="l" r="r" t="t"/>
              <a:pathLst>
                <a:path extrusionOk="0" h="2492471" w="948279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 flipH="1" rot="638553">
              <a:off x="2580804" y="4025901"/>
              <a:ext cx="970595" cy="2486379"/>
            </a:xfrm>
            <a:custGeom>
              <a:rect b="b" l="l" r="r" t="t"/>
              <a:pathLst>
                <a:path extrusionOk="0" h="2486380" w="970595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43"/>
          <p:cNvSpPr txBox="1"/>
          <p:nvPr/>
        </p:nvSpPr>
        <p:spPr>
          <a:xfrm>
            <a:off x="3158475" y="1539250"/>
            <a:ext cx="5585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https://udn.com/upf/newmedia/2018_data/schoollunch/index.html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>
            <p:ph idx="1" type="body"/>
          </p:nvPr>
        </p:nvSpPr>
        <p:spPr>
          <a:xfrm>
            <a:off x="1876926" y="400203"/>
            <a:ext cx="100197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台灣各縣市營養午餐預算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8" name="Google Shape;508;p44"/>
          <p:cNvPicPr preferRelativeResize="0"/>
          <p:nvPr/>
        </p:nvPicPr>
        <p:blipFill rotWithShape="1">
          <a:blip r:embed="rId3">
            <a:alphaModFix/>
          </a:blip>
          <a:srcRect b="21099" l="25477" r="28856" t="20028"/>
          <a:stretch/>
        </p:blipFill>
        <p:spPr>
          <a:xfrm>
            <a:off x="1454600" y="1288645"/>
            <a:ext cx="9282802" cy="492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74575">
            <a:off x="10322600" y="94013"/>
            <a:ext cx="674175" cy="13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50" y="0"/>
            <a:ext cx="1631525" cy="15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/>
          <p:nvPr/>
        </p:nvSpPr>
        <p:spPr>
          <a:xfrm>
            <a:off x="1657350" y="5681675"/>
            <a:ext cx="642900" cy="219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2413200" y="3703075"/>
            <a:ext cx="7365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臺北市</a:t>
            </a:r>
            <a:r>
              <a:rPr lang="en-US" sz="4800"/>
              <a:t>回收多少</a:t>
            </a:r>
            <a:r>
              <a:rPr lang="en-US" sz="4800"/>
              <a:t>廚餘?</a:t>
            </a:r>
            <a:endParaRPr sz="4800"/>
          </a:p>
        </p:txBody>
      </p:sp>
      <p:sp>
        <p:nvSpPr>
          <p:cNvPr id="517" name="Google Shape;517;p45"/>
          <p:cNvSpPr txBox="1"/>
          <p:nvPr>
            <p:ph idx="2" type="body"/>
          </p:nvPr>
        </p:nvSpPr>
        <p:spPr>
          <a:xfrm>
            <a:off x="2746600" y="5118400"/>
            <a:ext cx="6495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廚餘再利用總量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46"/>
          <p:cNvGraphicFramePr/>
          <p:nvPr/>
        </p:nvGraphicFramePr>
        <p:xfrm>
          <a:off x="739100" y="129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{2F3515B6-05D5-4705-9E9C-72E6CB5637D0}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項目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廚餘再利用總量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堆肥廚餘再利用量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養豬廚餘再利用量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107年01月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5,092.09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4,723.48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368.61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107年02月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4,770.94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4,427.41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343.53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107年03月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5,585.98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5,186.63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399.35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107年04月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5,279.22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4,914.90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364.32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107年05月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6,215.63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5,838.30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377.33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107年06月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6,260.97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5,912.44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348.53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107年07月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5,888.18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5,542.65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345.53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107年08月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5,404.46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5,048.11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356.35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107年09月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4,962.09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4,647.75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314.34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107年10月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5,288.60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4,971.25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317.35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107年11月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5,194.60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4,865.84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328.76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107年12月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5,341.11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5,016.83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324.28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108年01月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5,439.83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5,10</a:t>
                      </a:r>
                      <a:r>
                        <a:rPr lang="en-US"/>
                        <a:t>2.</a:t>
                      </a:r>
                      <a:r>
                        <a:rPr lang="en-US"/>
                        <a:t>62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337.21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3" name="Google Shape;523;p46"/>
          <p:cNvSpPr txBox="1"/>
          <p:nvPr>
            <p:ph idx="1" type="body"/>
          </p:nvPr>
        </p:nvSpPr>
        <p:spPr>
          <a:xfrm>
            <a:off x="625647" y="400200"/>
            <a:ext cx="67854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堆肥及養豬廚餘量</a:t>
            </a:r>
            <a:endParaRPr/>
          </a:p>
        </p:txBody>
      </p:sp>
      <p:sp>
        <p:nvSpPr>
          <p:cNvPr id="524" name="Google Shape;524;p46"/>
          <p:cNvSpPr txBox="1"/>
          <p:nvPr/>
        </p:nvSpPr>
        <p:spPr>
          <a:xfrm>
            <a:off x="11190600" y="6236800"/>
            <a:ext cx="10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5" name="Google Shape;525;p46"/>
          <p:cNvSpPr txBox="1"/>
          <p:nvPr/>
        </p:nvSpPr>
        <p:spPr>
          <a:xfrm>
            <a:off x="11190600" y="6185275"/>
            <a:ext cx="10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單位:公噸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7"/>
          <p:cNvSpPr txBox="1"/>
          <p:nvPr>
            <p:ph idx="1" type="body"/>
          </p:nvPr>
        </p:nvSpPr>
        <p:spPr>
          <a:xfrm>
            <a:off x="2619850" y="3703075"/>
            <a:ext cx="7365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      你有認真聽講嗎</a:t>
            </a:r>
            <a:r>
              <a:rPr lang="en-US" sz="4800"/>
              <a:t>?</a:t>
            </a:r>
            <a:endParaRPr sz="4800"/>
          </a:p>
        </p:txBody>
      </p:sp>
      <p:sp>
        <p:nvSpPr>
          <p:cNvPr id="531" name="Google Shape;531;p47"/>
          <p:cNvSpPr txBox="1"/>
          <p:nvPr>
            <p:ph idx="2" type="body"/>
          </p:nvPr>
        </p:nvSpPr>
        <p:spPr>
          <a:xfrm>
            <a:off x="2746600" y="5118400"/>
            <a:ext cx="6495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有獎徵答Q&amp;A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8"/>
          <p:cNvSpPr txBox="1"/>
          <p:nvPr>
            <p:ph idx="1" type="body"/>
          </p:nvPr>
        </p:nvSpPr>
        <p:spPr>
          <a:xfrm>
            <a:off x="1876926" y="400203"/>
            <a:ext cx="100197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b="1" lang="en-US"/>
              <a:t>營養午餐</a:t>
            </a:r>
            <a:r>
              <a:rPr b="1" lang="en-US"/>
              <a:t>Q&amp;A</a:t>
            </a:r>
            <a:endParaRPr b="1"/>
          </a:p>
        </p:txBody>
      </p:sp>
      <p:sp>
        <p:nvSpPr>
          <p:cNvPr id="538" name="Google Shape;538;p48"/>
          <p:cNvSpPr txBox="1"/>
          <p:nvPr/>
        </p:nvSpPr>
        <p:spPr>
          <a:xfrm>
            <a:off x="1557300" y="1663475"/>
            <a:ext cx="9236100" cy="4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問題一：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下列哪一個選項不屬於西松國小營養午餐廚房範圍？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39" name="Google Shape;539;p48">
            <a:hlinkClick action="ppaction://hlinksldjump" r:id="rId3"/>
          </p:cNvPr>
          <p:cNvSpPr/>
          <p:nvPr/>
        </p:nvSpPr>
        <p:spPr>
          <a:xfrm>
            <a:off x="2147750" y="33157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包裝室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40" name="Google Shape;540;p48">
            <a:hlinkClick action="ppaction://hlinksldjump" r:id="rId4"/>
          </p:cNvPr>
          <p:cNvSpPr/>
          <p:nvPr/>
        </p:nvSpPr>
        <p:spPr>
          <a:xfrm>
            <a:off x="5056275" y="33157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自主檢驗室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41" name="Google Shape;541;p48">
            <a:hlinkClick action="ppaction://hlinksldjump" r:id="rId5"/>
          </p:cNvPr>
          <p:cNvSpPr/>
          <p:nvPr/>
        </p:nvSpPr>
        <p:spPr>
          <a:xfrm>
            <a:off x="5056275" y="47543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乾料庫房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42" name="Google Shape;542;p48">
            <a:hlinkClick action="ppaction://hlinksldjump" r:id="rId6"/>
          </p:cNvPr>
          <p:cNvSpPr/>
          <p:nvPr/>
        </p:nvSpPr>
        <p:spPr>
          <a:xfrm>
            <a:off x="2147750" y="47543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加工室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543" name="Google Shape;54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974575">
            <a:off x="10658400" y="4924313"/>
            <a:ext cx="674175" cy="1336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48"/>
          <p:cNvCxnSpPr/>
          <p:nvPr/>
        </p:nvCxnSpPr>
        <p:spPr>
          <a:xfrm flipH="1" rot="10800000">
            <a:off x="1472350" y="1495625"/>
            <a:ext cx="9449400" cy="38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"/>
          <p:cNvSpPr txBox="1"/>
          <p:nvPr>
            <p:ph idx="1" type="body"/>
          </p:nvPr>
        </p:nvSpPr>
        <p:spPr>
          <a:xfrm>
            <a:off x="1876926" y="400203"/>
            <a:ext cx="100197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b="1" lang="en-US"/>
              <a:t>營養午餐Q&amp;A</a:t>
            </a:r>
            <a:endParaRPr b="1"/>
          </a:p>
        </p:txBody>
      </p:sp>
      <p:sp>
        <p:nvSpPr>
          <p:cNvPr id="551" name="Google Shape;551;p49"/>
          <p:cNvSpPr txBox="1"/>
          <p:nvPr/>
        </p:nvSpPr>
        <p:spPr>
          <a:xfrm>
            <a:off x="1585450" y="1732925"/>
            <a:ext cx="9236100" cy="4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問題二：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下列關於西松廚房區域及功能何者正確?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52" name="Google Shape;552;p49">
            <a:hlinkClick action="ppaction://hlinksldjump" r:id="rId3"/>
          </p:cNvPr>
          <p:cNvSpPr/>
          <p:nvPr/>
        </p:nvSpPr>
        <p:spPr>
          <a:xfrm>
            <a:off x="1562625" y="3534050"/>
            <a:ext cx="8686800" cy="381000"/>
          </a:xfrm>
          <a:prstGeom prst="roundRect">
            <a:avLst>
              <a:gd fmla="val 16667" name="adj"/>
            </a:avLst>
          </a:prstGeom>
          <a:solidFill>
            <a:srgbClr val="351C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辦公室:</a:t>
            </a:r>
            <a:r>
              <a:rPr lang="en-US" sz="1800">
                <a:solidFill>
                  <a:schemeClr val="lt1"/>
                </a:solidFill>
              </a:rPr>
              <a:t>負責分裝烹調好的食物並進行殺菌的工作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3" name="Google Shape;553;p49">
            <a:hlinkClick action="ppaction://hlinksldjump" r:id="rId4"/>
          </p:cNvPr>
          <p:cNvSpPr/>
          <p:nvPr/>
        </p:nvSpPr>
        <p:spPr>
          <a:xfrm>
            <a:off x="1562625" y="4943750"/>
            <a:ext cx="8686800" cy="3810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出貨區:負責派送經過烹調及殺菌的食物至各學校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54" name="Google Shape;554;p49">
            <a:hlinkClick action="ppaction://hlinksldjump" r:id="rId5"/>
          </p:cNvPr>
          <p:cNvSpPr/>
          <p:nvPr/>
        </p:nvSpPr>
        <p:spPr>
          <a:xfrm>
            <a:off x="1562625" y="4277000"/>
            <a:ext cx="8686800" cy="381000"/>
          </a:xfrm>
          <a:prstGeom prst="roundRect">
            <a:avLst>
              <a:gd fmla="val 16667" name="adj"/>
            </a:avLst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包裝室:盤點貨物及處理食材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55" name="Google Shape;555;p49">
            <a:hlinkClick action="ppaction://hlinksldjump" r:id="rId6"/>
          </p:cNvPr>
          <p:cNvSpPr/>
          <p:nvPr/>
        </p:nvSpPr>
        <p:spPr>
          <a:xfrm>
            <a:off x="1562625" y="5610500"/>
            <a:ext cx="8686800" cy="3810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廚房:負責保存食材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56" name="Google Shape;556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974575">
            <a:off x="10733750" y="4910738"/>
            <a:ext cx="674175" cy="1336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49"/>
          <p:cNvCxnSpPr/>
          <p:nvPr/>
        </p:nvCxnSpPr>
        <p:spPr>
          <a:xfrm flipH="1" rot="10800000">
            <a:off x="1472350" y="1495625"/>
            <a:ext cx="9449400" cy="38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/>
          <p:nvPr>
            <p:ph idx="1" type="body"/>
          </p:nvPr>
        </p:nvSpPr>
        <p:spPr>
          <a:xfrm>
            <a:off x="1876926" y="400203"/>
            <a:ext cx="100197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b="1" lang="en-US"/>
              <a:t>營養午餐Q&amp;A</a:t>
            </a:r>
            <a:endParaRPr b="1"/>
          </a:p>
        </p:txBody>
      </p:sp>
      <p:sp>
        <p:nvSpPr>
          <p:cNvPr id="564" name="Google Shape;564;p50"/>
          <p:cNvSpPr txBox="1"/>
          <p:nvPr/>
        </p:nvSpPr>
        <p:spPr>
          <a:xfrm>
            <a:off x="1636750" y="1746625"/>
            <a:ext cx="9236100" cy="4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問題三：下列哪一項為全臺營養午餐經費最高的縣市？</a:t>
            </a:r>
            <a:endParaRPr sz="2400"/>
          </a:p>
        </p:txBody>
      </p:sp>
      <p:sp>
        <p:nvSpPr>
          <p:cNvPr id="565" name="Google Shape;565;p50">
            <a:hlinkClick action="ppaction://hlinksldjump" r:id="rId3"/>
          </p:cNvPr>
          <p:cNvSpPr/>
          <p:nvPr/>
        </p:nvSpPr>
        <p:spPr>
          <a:xfrm>
            <a:off x="5056275" y="33157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臺北市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6" name="Google Shape;566;p50">
            <a:hlinkClick action="ppaction://hlinksldjump" r:id="rId4"/>
          </p:cNvPr>
          <p:cNvSpPr/>
          <p:nvPr/>
        </p:nvSpPr>
        <p:spPr>
          <a:xfrm>
            <a:off x="2147750" y="33157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連江縣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7" name="Google Shape;567;p50">
            <a:hlinkClick action="ppaction://hlinksldjump" r:id="rId5"/>
          </p:cNvPr>
          <p:cNvSpPr/>
          <p:nvPr/>
        </p:nvSpPr>
        <p:spPr>
          <a:xfrm>
            <a:off x="5056275" y="47543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金門縣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8" name="Google Shape;568;p50">
            <a:hlinkClick action="ppaction://hlinksldjump" r:id="rId6"/>
          </p:cNvPr>
          <p:cNvSpPr/>
          <p:nvPr/>
        </p:nvSpPr>
        <p:spPr>
          <a:xfrm>
            <a:off x="2147750" y="47543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苗栗縣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69" name="Google Shape;569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974575">
            <a:off x="10658400" y="4924313"/>
            <a:ext cx="674175" cy="1336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0" name="Google Shape;570;p50"/>
          <p:cNvCxnSpPr/>
          <p:nvPr/>
        </p:nvCxnSpPr>
        <p:spPr>
          <a:xfrm flipH="1" rot="10800000">
            <a:off x="1472350" y="1495625"/>
            <a:ext cx="9449400" cy="38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425800" y="400200"/>
            <a:ext cx="114708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Good！    </a:t>
            </a:r>
            <a:r>
              <a:rPr lang="en-US"/>
              <a:t>&gt;＿</a:t>
            </a:r>
            <a:r>
              <a:rPr lang="en-US"/>
              <a:t>&lt;</a:t>
            </a:r>
            <a:r>
              <a:rPr lang="en-US"/>
              <a:t>    答對囉！</a:t>
            </a:r>
            <a:endParaRPr/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824" y="1789338"/>
            <a:ext cx="4504875" cy="45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3">
            <a:hlinkClick action="ppaction://hlinksldjump" r:id="rId4"/>
          </p:cNvPr>
          <p:cNvSpPr/>
          <p:nvPr/>
        </p:nvSpPr>
        <p:spPr>
          <a:xfrm>
            <a:off x="425800" y="1365600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Q1</a:t>
            </a:r>
            <a:endParaRPr sz="2400"/>
          </a:p>
        </p:txBody>
      </p:sp>
      <p:sp>
        <p:nvSpPr>
          <p:cNvPr id="168" name="Google Shape;168;p33">
            <a:hlinkClick action="ppaction://hlinksldjump" r:id="rId5"/>
          </p:cNvPr>
          <p:cNvSpPr/>
          <p:nvPr/>
        </p:nvSpPr>
        <p:spPr>
          <a:xfrm>
            <a:off x="425800" y="5273013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Q2</a:t>
            </a:r>
            <a:endParaRPr sz="2400"/>
          </a:p>
        </p:txBody>
      </p:sp>
      <p:sp>
        <p:nvSpPr>
          <p:cNvPr id="169" name="Google Shape;169;p33">
            <a:hlinkClick action="ppaction://hlinksldjump" r:id="rId6"/>
          </p:cNvPr>
          <p:cNvSpPr/>
          <p:nvPr/>
        </p:nvSpPr>
        <p:spPr>
          <a:xfrm>
            <a:off x="10235813" y="1365588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Q3</a:t>
            </a:r>
            <a:endParaRPr sz="2400"/>
          </a:p>
        </p:txBody>
      </p:sp>
      <p:sp>
        <p:nvSpPr>
          <p:cNvPr id="170" name="Google Shape;170;p33">
            <a:hlinkClick action="ppaction://hlinksldjump" r:id="rId7"/>
          </p:cNvPr>
          <p:cNvSpPr/>
          <p:nvPr/>
        </p:nvSpPr>
        <p:spPr>
          <a:xfrm>
            <a:off x="10235825" y="5273025"/>
            <a:ext cx="1660800" cy="84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Q4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1"/>
          <p:cNvSpPr txBox="1"/>
          <p:nvPr>
            <p:ph idx="1" type="body"/>
          </p:nvPr>
        </p:nvSpPr>
        <p:spPr>
          <a:xfrm>
            <a:off x="1876926" y="400203"/>
            <a:ext cx="10019700" cy="7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71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b="1" lang="en-US"/>
              <a:t>營養午餐Q&amp;A</a:t>
            </a:r>
            <a:endParaRPr b="1"/>
          </a:p>
        </p:txBody>
      </p:sp>
      <p:sp>
        <p:nvSpPr>
          <p:cNvPr id="577" name="Google Shape;577;p51"/>
          <p:cNvSpPr txBox="1"/>
          <p:nvPr/>
        </p:nvSpPr>
        <p:spPr>
          <a:xfrm>
            <a:off x="1585450" y="1732925"/>
            <a:ext cx="9236100" cy="45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問題四：請問</a:t>
            </a:r>
            <a:r>
              <a:rPr lang="en-US" sz="2400">
                <a:solidFill>
                  <a:srgbClr val="3F3F3F"/>
                </a:solidFill>
              </a:rPr>
              <a:t>負責分裝烹調好的食物並進行殺菌的工作是哪一個地方？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78" name="Google Shape;578;p51">
            <a:hlinkClick action="ppaction://hlinksldjump" r:id="rId3"/>
          </p:cNvPr>
          <p:cNvSpPr/>
          <p:nvPr/>
        </p:nvSpPr>
        <p:spPr>
          <a:xfrm>
            <a:off x="2147750" y="475912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包裝室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79" name="Google Shape;579;p51">
            <a:hlinkClick action="ppaction://hlinksldjump" r:id="rId4"/>
          </p:cNvPr>
          <p:cNvSpPr/>
          <p:nvPr/>
        </p:nvSpPr>
        <p:spPr>
          <a:xfrm>
            <a:off x="5056275" y="33157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自主檢驗室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80" name="Google Shape;580;p51">
            <a:hlinkClick action="ppaction://hlinksldjump" r:id="rId5"/>
          </p:cNvPr>
          <p:cNvSpPr/>
          <p:nvPr/>
        </p:nvSpPr>
        <p:spPr>
          <a:xfrm>
            <a:off x="2147750" y="331577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乾料庫房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81" name="Google Shape;581;p51">
            <a:hlinkClick action="ppaction://hlinksldjump" r:id="rId6"/>
          </p:cNvPr>
          <p:cNvSpPr/>
          <p:nvPr/>
        </p:nvSpPr>
        <p:spPr>
          <a:xfrm>
            <a:off x="5056275" y="4759125"/>
            <a:ext cx="1871100" cy="1007400"/>
          </a:xfrm>
          <a:prstGeom prst="roundRect">
            <a:avLst>
              <a:gd fmla="val 16667" name="adj"/>
            </a:avLst>
          </a:prstGeom>
          <a:solidFill>
            <a:srgbClr val="4C113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前處理區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82" name="Google Shape;582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974575">
            <a:off x="10658400" y="4924313"/>
            <a:ext cx="674175" cy="1336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3" name="Google Shape;583;p51"/>
          <p:cNvCxnSpPr/>
          <p:nvPr/>
        </p:nvCxnSpPr>
        <p:spPr>
          <a:xfrm flipH="1" rot="10800000">
            <a:off x="1472350" y="1495625"/>
            <a:ext cx="9449400" cy="38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2"/>
          <p:cNvSpPr txBox="1"/>
          <p:nvPr>
            <p:ph idx="1" type="body"/>
          </p:nvPr>
        </p:nvSpPr>
        <p:spPr>
          <a:xfrm>
            <a:off x="0" y="1885904"/>
            <a:ext cx="12192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589" name="Google Shape;589;p52"/>
          <p:cNvSpPr txBox="1"/>
          <p:nvPr>
            <p:ph idx="2" type="body"/>
          </p:nvPr>
        </p:nvSpPr>
        <p:spPr>
          <a:xfrm>
            <a:off x="-148" y="2589564"/>
            <a:ext cx="12192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Insert your subtitle here</a:t>
            </a:r>
            <a:endParaRPr/>
          </a:p>
        </p:txBody>
      </p:sp>
      <p:pic>
        <p:nvPicPr>
          <p:cNvPr id="590" name="Google Shape;59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98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-148" y="5663773"/>
            <a:ext cx="12192000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製作人：郭秩嘉、梁睿軒、李奕廷、張欽讓</a:t>
            </a:r>
            <a:endParaRPr/>
          </a:p>
        </p:txBody>
      </p:sp>
      <p:sp>
        <p:nvSpPr>
          <p:cNvPr id="176" name="Google Shape;176;p34"/>
          <p:cNvSpPr txBox="1"/>
          <p:nvPr>
            <p:ph type="title"/>
          </p:nvPr>
        </p:nvSpPr>
        <p:spPr>
          <a:xfrm>
            <a:off x="-148" y="4838062"/>
            <a:ext cx="121920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營養午餐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5"/>
          <p:cNvGrpSpPr/>
          <p:nvPr/>
        </p:nvGrpSpPr>
        <p:grpSpPr>
          <a:xfrm>
            <a:off x="5073056" y="784499"/>
            <a:ext cx="5794109" cy="800254"/>
            <a:chOff x="4745820" y="1482096"/>
            <a:chExt cx="5794109" cy="800254"/>
          </a:xfrm>
        </p:grpSpPr>
        <p:grpSp>
          <p:nvGrpSpPr>
            <p:cNvPr id="182" name="Google Shape;182;p35"/>
            <p:cNvGrpSpPr/>
            <p:nvPr/>
          </p:nvGrpSpPr>
          <p:grpSpPr>
            <a:xfrm>
              <a:off x="6032129" y="1482096"/>
              <a:ext cx="4507800" cy="800254"/>
              <a:chOff x="6557475" y="1411926"/>
              <a:chExt cx="4507800" cy="800254"/>
            </a:xfrm>
          </p:grpSpPr>
          <p:sp>
            <p:nvSpPr>
              <p:cNvPr id="183" name="Google Shape;183;p35"/>
              <p:cNvSpPr txBox="1"/>
              <p:nvPr/>
            </p:nvSpPr>
            <p:spPr>
              <a:xfrm>
                <a:off x="6557475" y="1750480"/>
                <a:ext cx="450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營養午餐的製作過程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5"/>
              <p:cNvSpPr txBox="1"/>
              <p:nvPr/>
            </p:nvSpPr>
            <p:spPr>
              <a:xfrm>
                <a:off x="6557475" y="1411926"/>
                <a:ext cx="4507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900">
                    <a:solidFill>
                      <a:srgbClr val="262626"/>
                    </a:solidFill>
                  </a:rPr>
                  <a:t>你知道營養午餐是怎麼做的嗎?</a:t>
                </a:r>
                <a:endParaRPr b="1" sz="19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" name="Google Shape;185;p3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86" name="Google Shape;186;p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b="1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8" name="Google Shape;188;p35"/>
          <p:cNvSpPr/>
          <p:nvPr/>
        </p:nvSpPr>
        <p:spPr>
          <a:xfrm>
            <a:off x="-1236961" y="112232"/>
            <a:ext cx="6596700" cy="6596700"/>
          </a:xfrm>
          <a:prstGeom prst="arc">
            <a:avLst>
              <a:gd fmla="val 16200000" name="adj1"/>
              <a:gd fmla="val 5445836" name="adj2"/>
            </a:avLst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35"/>
          <p:cNvGrpSpPr/>
          <p:nvPr/>
        </p:nvGrpSpPr>
        <p:grpSpPr>
          <a:xfrm>
            <a:off x="5508996" y="1897499"/>
            <a:ext cx="5794001" cy="800219"/>
            <a:chOff x="4745820" y="1482096"/>
            <a:chExt cx="5794001" cy="800219"/>
          </a:xfrm>
        </p:grpSpPr>
        <p:grpSp>
          <p:nvGrpSpPr>
            <p:cNvPr id="190" name="Google Shape;190;p3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91" name="Google Shape;191;p3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</a:rPr>
                  <a:t>營養午餐相關法律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5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b="1" lang="en-US" sz="1900">
                    <a:solidFill>
                      <a:srgbClr val="262626"/>
                    </a:solidFill>
                  </a:rPr>
                  <a:t>提供</a:t>
                </a:r>
                <a:r>
                  <a:rPr b="1" lang="en-US" sz="1900">
                    <a:solidFill>
                      <a:srgbClr val="262626"/>
                    </a:solidFill>
                  </a:rPr>
                  <a:t>營養午餐要遵守什麼?</a:t>
                </a:r>
                <a:endParaRPr b="1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3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94" name="Google Shape;194;p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b="1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" name="Google Shape;196;p35"/>
          <p:cNvGrpSpPr/>
          <p:nvPr/>
        </p:nvGrpSpPr>
        <p:grpSpPr>
          <a:xfrm>
            <a:off x="5700382" y="2999914"/>
            <a:ext cx="5674293" cy="821400"/>
            <a:chOff x="4745820" y="1471511"/>
            <a:chExt cx="5674293" cy="821400"/>
          </a:xfrm>
        </p:grpSpPr>
        <p:grpSp>
          <p:nvGrpSpPr>
            <p:cNvPr id="197" name="Google Shape;197;p35"/>
            <p:cNvGrpSpPr/>
            <p:nvPr/>
          </p:nvGrpSpPr>
          <p:grpSpPr>
            <a:xfrm>
              <a:off x="5879729" y="1471511"/>
              <a:ext cx="4540384" cy="821400"/>
              <a:chOff x="6405075" y="1401341"/>
              <a:chExt cx="4540384" cy="821400"/>
            </a:xfrm>
          </p:grpSpPr>
          <p:sp>
            <p:nvSpPr>
              <p:cNvPr id="198" name="Google Shape;198;p35"/>
              <p:cNvSpPr txBox="1"/>
              <p:nvPr/>
            </p:nvSpPr>
            <p:spPr>
              <a:xfrm>
                <a:off x="6405075" y="1750480"/>
                <a:ext cx="450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</a:rPr>
                  <a:t>營養午餐價格與預算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5"/>
              <p:cNvSpPr txBox="1"/>
              <p:nvPr/>
            </p:nvSpPr>
            <p:spPr>
              <a:xfrm>
                <a:off x="6437659" y="1401341"/>
                <a:ext cx="4507800" cy="8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262626"/>
                    </a:solidFill>
                  </a:rPr>
                  <a:t>一份營養午餐貴不貴?</a:t>
                </a:r>
                <a:endParaRPr sz="1200">
                  <a:solidFill>
                    <a:srgbClr val="262626"/>
                  </a:solidFill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200" name="Google Shape;200;p35"/>
            <p:cNvGrpSpPr/>
            <p:nvPr/>
          </p:nvGrpSpPr>
          <p:grpSpPr>
            <a:xfrm>
              <a:off x="4745820" y="1491808"/>
              <a:ext cx="958200" cy="780795"/>
              <a:chOff x="5324331" y="1449052"/>
              <a:chExt cx="958200" cy="780795"/>
            </a:xfrm>
          </p:grpSpPr>
          <p:sp>
            <p:nvSpPr>
              <p:cNvPr id="201" name="Google Shape;201;p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5"/>
              <p:cNvSpPr txBox="1"/>
              <p:nvPr/>
            </p:nvSpPr>
            <p:spPr>
              <a:xfrm>
                <a:off x="5324331" y="1516285"/>
                <a:ext cx="9582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b="1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" name="Google Shape;203;p35"/>
          <p:cNvGrpSpPr/>
          <p:nvPr/>
        </p:nvGrpSpPr>
        <p:grpSpPr>
          <a:xfrm>
            <a:off x="5508946" y="4128786"/>
            <a:ext cx="5794109" cy="800254"/>
            <a:chOff x="4745820" y="1482096"/>
            <a:chExt cx="5794109" cy="800254"/>
          </a:xfrm>
        </p:grpSpPr>
        <p:grpSp>
          <p:nvGrpSpPr>
            <p:cNvPr id="204" name="Google Shape;204;p35"/>
            <p:cNvGrpSpPr/>
            <p:nvPr/>
          </p:nvGrpSpPr>
          <p:grpSpPr>
            <a:xfrm>
              <a:off x="6032129" y="1482096"/>
              <a:ext cx="4507800" cy="800254"/>
              <a:chOff x="6557475" y="1411926"/>
              <a:chExt cx="4507800" cy="800254"/>
            </a:xfrm>
          </p:grpSpPr>
          <p:sp>
            <p:nvSpPr>
              <p:cNvPr id="205" name="Google Shape;205;p35"/>
              <p:cNvSpPr txBox="1"/>
              <p:nvPr/>
            </p:nvSpPr>
            <p:spPr>
              <a:xfrm>
                <a:off x="6557475" y="1750480"/>
                <a:ext cx="45078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</a:rPr>
                  <a:t>堆肥及養豬廚餘量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5"/>
              <p:cNvSpPr txBox="1"/>
              <p:nvPr/>
            </p:nvSpPr>
            <p:spPr>
              <a:xfrm>
                <a:off x="6557475" y="1411926"/>
                <a:ext cx="4507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b="1" lang="en-US" sz="1800">
                    <a:solidFill>
                      <a:srgbClr val="262626"/>
                    </a:solidFill>
                  </a:rPr>
                  <a:t>臺北市回收</a:t>
                </a:r>
                <a:r>
                  <a:rPr b="1" lang="en-US" sz="1800">
                    <a:solidFill>
                      <a:srgbClr val="262626"/>
                    </a:solidFill>
                  </a:rPr>
                  <a:t>多少</a:t>
                </a:r>
                <a:r>
                  <a:rPr b="1" lang="en-US" sz="1800">
                    <a:solidFill>
                      <a:srgbClr val="262626"/>
                    </a:solidFill>
                  </a:rPr>
                  <a:t>廚餘?</a:t>
                </a:r>
                <a:endParaRPr b="1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3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08" name="Google Shape;208;p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b="1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0" name="Google Shape;210;p35"/>
          <p:cNvSpPr/>
          <p:nvPr/>
        </p:nvSpPr>
        <p:spPr>
          <a:xfrm>
            <a:off x="1" y="2252051"/>
            <a:ext cx="3437003" cy="2043502"/>
          </a:xfrm>
          <a:custGeom>
            <a:rect b="b" l="l" r="r" t="t"/>
            <a:pathLst>
              <a:path extrusionOk="0" h="2043502" w="3437003">
                <a:moveTo>
                  <a:pt x="0" y="0"/>
                </a:moveTo>
                <a:lnTo>
                  <a:pt x="2415252" y="0"/>
                </a:lnTo>
                <a:cubicBezTo>
                  <a:pt x="2979549" y="0"/>
                  <a:pt x="3437003" y="457454"/>
                  <a:pt x="3437003" y="1021751"/>
                </a:cubicBezTo>
                <a:lnTo>
                  <a:pt x="3437002" y="1021751"/>
                </a:lnTo>
                <a:cubicBezTo>
                  <a:pt x="3437002" y="1586048"/>
                  <a:pt x="2979548" y="2043502"/>
                  <a:pt x="2415251" y="2043502"/>
                </a:cubicBezTo>
                <a:lnTo>
                  <a:pt x="0" y="2043501"/>
                </a:lnTo>
                <a:close/>
              </a:path>
            </a:pathLst>
          </a:custGeom>
          <a:solidFill>
            <a:schemeClr val="accent1">
              <a:alpha val="8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843988" y="2396597"/>
            <a:ext cx="32775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</a:rPr>
              <a:t>目錄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35"/>
          <p:cNvGrpSpPr/>
          <p:nvPr/>
        </p:nvGrpSpPr>
        <p:grpSpPr>
          <a:xfrm>
            <a:off x="5073056" y="5236499"/>
            <a:ext cx="5794001" cy="800219"/>
            <a:chOff x="4745820" y="1482096"/>
            <a:chExt cx="5794001" cy="800219"/>
          </a:xfrm>
        </p:grpSpPr>
        <p:grpSp>
          <p:nvGrpSpPr>
            <p:cNvPr id="213" name="Google Shape;213;p3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14" name="Google Shape;214;p3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</a:rPr>
                  <a:t>有獎徵答Q&amp;A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5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b="1" lang="en-US" sz="1800">
                    <a:solidFill>
                      <a:srgbClr val="262626"/>
                    </a:solidFill>
                  </a:rPr>
                  <a:t>你有認真聽講嗎?</a:t>
                </a:r>
                <a:endParaRPr b="1"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p3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7" name="Google Shape;217;p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5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05</a:t>
                </a:r>
                <a:endParaRPr b="1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8800" y="4883363"/>
            <a:ext cx="1631525" cy="15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1979400" y="3703075"/>
            <a:ext cx="8233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你知道</a:t>
            </a:r>
            <a:r>
              <a:rPr lang="en-US" sz="4800">
                <a:solidFill>
                  <a:srgbClr val="FFFFFF"/>
                </a:solidFill>
              </a:rPr>
              <a:t>營養</a:t>
            </a:r>
            <a:r>
              <a:rPr lang="en-US" sz="4800"/>
              <a:t>午餐怎麼做嗎?</a:t>
            </a:r>
            <a:endParaRPr/>
          </a:p>
        </p:txBody>
      </p:sp>
      <p:sp>
        <p:nvSpPr>
          <p:cNvPr id="225" name="Google Shape;225;p36"/>
          <p:cNvSpPr txBox="1"/>
          <p:nvPr>
            <p:ph idx="2" type="body"/>
          </p:nvPr>
        </p:nvSpPr>
        <p:spPr>
          <a:xfrm>
            <a:off x="2746600" y="5118400"/>
            <a:ext cx="6495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rgbClr val="FFFFFF"/>
                </a:solidFill>
              </a:rPr>
              <a:t>營養午餐的製作過程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625647" y="400200"/>
            <a:ext cx="67854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西松國小廚房平面圖</a:t>
            </a:r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1603" l="2801" r="4114" t="7297"/>
          <a:stretch/>
        </p:blipFill>
        <p:spPr>
          <a:xfrm>
            <a:off x="2418325" y="1512900"/>
            <a:ext cx="7355351" cy="48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/>
          <p:nvPr/>
        </p:nvSpPr>
        <p:spPr>
          <a:xfrm>
            <a:off x="3770400" y="4131325"/>
            <a:ext cx="495900" cy="2016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7"/>
          <p:cNvSpPr/>
          <p:nvPr/>
        </p:nvSpPr>
        <p:spPr>
          <a:xfrm>
            <a:off x="3503375" y="4974200"/>
            <a:ext cx="627900" cy="446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3883450" y="5734275"/>
            <a:ext cx="1239300" cy="58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/>
          <p:nvPr/>
        </p:nvSpPr>
        <p:spPr>
          <a:xfrm>
            <a:off x="3770400" y="3551600"/>
            <a:ext cx="2625000" cy="72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3770400" y="4131325"/>
            <a:ext cx="495900" cy="2016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6709275" y="3551600"/>
            <a:ext cx="2214300" cy="72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8791575" y="2759725"/>
            <a:ext cx="627900" cy="1516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/>
          <p:nvPr/>
        </p:nvSpPr>
        <p:spPr>
          <a:xfrm>
            <a:off x="4626800" y="3156325"/>
            <a:ext cx="495900" cy="2098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1492400" y="1145425"/>
            <a:ext cx="692100" cy="53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None/>
            </a:pPr>
            <a:r>
              <a:rPr lang="en-US" sz="4800">
                <a:solidFill>
                  <a:srgbClr val="38761D"/>
                </a:solidFill>
              </a:rPr>
              <a:t>廚房各區域與其功用</a:t>
            </a:r>
            <a:endParaRPr sz="48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grpSp>
        <p:nvGrpSpPr>
          <p:cNvPr id="245" name="Google Shape;245;p38"/>
          <p:cNvGrpSpPr/>
          <p:nvPr/>
        </p:nvGrpSpPr>
        <p:grpSpPr>
          <a:xfrm>
            <a:off x="3852223" y="3080707"/>
            <a:ext cx="1658686" cy="720232"/>
            <a:chOff x="2013226" y="1122474"/>
            <a:chExt cx="1658686" cy="720232"/>
          </a:xfrm>
        </p:grpSpPr>
        <p:sp>
          <p:nvSpPr>
            <p:cNvPr id="246" name="Google Shape;246;p38"/>
            <p:cNvSpPr/>
            <p:nvPr/>
          </p:nvSpPr>
          <p:spPr>
            <a:xfrm>
              <a:off x="3566122" y="1126641"/>
              <a:ext cx="105606" cy="716065"/>
            </a:xfrm>
            <a:custGeom>
              <a:rect b="b" l="l" r="r" t="t"/>
              <a:pathLst>
                <a:path extrusionOk="0" h="716065" w="105606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4E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38"/>
          <p:cNvGrpSpPr/>
          <p:nvPr/>
        </p:nvGrpSpPr>
        <p:grpSpPr>
          <a:xfrm>
            <a:off x="3852223" y="4970167"/>
            <a:ext cx="1658686" cy="720232"/>
            <a:chOff x="2013226" y="1122474"/>
            <a:chExt cx="1658686" cy="720232"/>
          </a:xfrm>
        </p:grpSpPr>
        <p:sp>
          <p:nvSpPr>
            <p:cNvPr id="249" name="Google Shape;249;p38"/>
            <p:cNvSpPr/>
            <p:nvPr/>
          </p:nvSpPr>
          <p:spPr>
            <a:xfrm>
              <a:off x="3566122" y="1126641"/>
              <a:ext cx="105606" cy="716065"/>
            </a:xfrm>
            <a:custGeom>
              <a:rect b="b" l="l" r="r" t="t"/>
              <a:pathLst>
                <a:path extrusionOk="0" h="716065" w="105606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3C5D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38"/>
          <p:cNvGrpSpPr/>
          <p:nvPr/>
        </p:nvGrpSpPr>
        <p:grpSpPr>
          <a:xfrm>
            <a:off x="3908497" y="5150976"/>
            <a:ext cx="1546200" cy="1344044"/>
            <a:chOff x="2578732" y="5044096"/>
            <a:chExt cx="1546200" cy="1100323"/>
          </a:xfrm>
        </p:grpSpPr>
        <p:sp>
          <p:nvSpPr>
            <p:cNvPr id="252" name="Google Shape;252;p38"/>
            <p:cNvSpPr txBox="1"/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包裝室</a:t>
              </a:r>
              <a:endParaRPr sz="1800"/>
            </a:p>
          </p:txBody>
        </p:sp>
        <p:sp>
          <p:nvSpPr>
            <p:cNvPr id="253" name="Google Shape;253;p38"/>
            <p:cNvSpPr txBox="1"/>
            <p:nvPr/>
          </p:nvSpPr>
          <p:spPr>
            <a:xfrm>
              <a:off x="2578732" y="5275019"/>
              <a:ext cx="1546200" cy="8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54" name="Google Shape;254;p38"/>
          <p:cNvGrpSpPr/>
          <p:nvPr/>
        </p:nvGrpSpPr>
        <p:grpSpPr>
          <a:xfrm>
            <a:off x="3918343" y="3154637"/>
            <a:ext cx="1546207" cy="600485"/>
            <a:chOff x="2574825" y="3154636"/>
            <a:chExt cx="1546207" cy="600485"/>
          </a:xfrm>
        </p:grpSpPr>
        <p:sp>
          <p:nvSpPr>
            <p:cNvPr id="255" name="Google Shape;255;p38"/>
            <p:cNvSpPr txBox="1"/>
            <p:nvPr/>
          </p:nvSpPr>
          <p:spPr>
            <a:xfrm>
              <a:off x="2574825" y="3154636"/>
              <a:ext cx="15462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前處理區</a:t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56" name="Google Shape;256;p38"/>
            <p:cNvSpPr txBox="1"/>
            <p:nvPr/>
          </p:nvSpPr>
          <p:spPr>
            <a:xfrm>
              <a:off x="2574832" y="3385521"/>
              <a:ext cx="15462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水果處理區</a:t>
              </a:r>
              <a:endParaRPr sz="1800"/>
            </a:p>
          </p:txBody>
        </p:sp>
      </p:grpSp>
      <p:grpSp>
        <p:nvGrpSpPr>
          <p:cNvPr id="257" name="Google Shape;257;p38"/>
          <p:cNvGrpSpPr/>
          <p:nvPr/>
        </p:nvGrpSpPr>
        <p:grpSpPr>
          <a:xfrm flipH="1">
            <a:off x="9652733" y="3076687"/>
            <a:ext cx="1658686" cy="720232"/>
            <a:chOff x="2013226" y="1122474"/>
            <a:chExt cx="1658686" cy="720232"/>
          </a:xfrm>
        </p:grpSpPr>
        <p:sp>
          <p:nvSpPr>
            <p:cNvPr id="258" name="Google Shape;258;p38"/>
            <p:cNvSpPr/>
            <p:nvPr/>
          </p:nvSpPr>
          <p:spPr>
            <a:xfrm>
              <a:off x="3566122" y="1126641"/>
              <a:ext cx="105606" cy="716065"/>
            </a:xfrm>
            <a:custGeom>
              <a:rect b="b" l="l" r="r" t="t"/>
              <a:pathLst>
                <a:path extrusionOk="0" h="716065" w="105606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4E62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38"/>
          <p:cNvGrpSpPr/>
          <p:nvPr/>
        </p:nvGrpSpPr>
        <p:grpSpPr>
          <a:xfrm flipH="1">
            <a:off x="9652733" y="1187227"/>
            <a:ext cx="1658686" cy="720232"/>
            <a:chOff x="2013226" y="1122474"/>
            <a:chExt cx="1658686" cy="720232"/>
          </a:xfrm>
        </p:grpSpPr>
        <p:sp>
          <p:nvSpPr>
            <p:cNvPr id="261" name="Google Shape;261;p38"/>
            <p:cNvSpPr/>
            <p:nvPr/>
          </p:nvSpPr>
          <p:spPr>
            <a:xfrm>
              <a:off x="3566122" y="1126641"/>
              <a:ext cx="105606" cy="716065"/>
            </a:xfrm>
            <a:custGeom>
              <a:rect b="b" l="l" r="r" t="t"/>
              <a:pathLst>
                <a:path extrusionOk="0" h="716065" w="105606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3C5D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8"/>
          <p:cNvGrpSpPr/>
          <p:nvPr/>
        </p:nvGrpSpPr>
        <p:grpSpPr>
          <a:xfrm flipH="1">
            <a:off x="9652733" y="4966147"/>
            <a:ext cx="1658686" cy="720232"/>
            <a:chOff x="2013226" y="1122474"/>
            <a:chExt cx="1658686" cy="720232"/>
          </a:xfrm>
        </p:grpSpPr>
        <p:sp>
          <p:nvSpPr>
            <p:cNvPr id="264" name="Google Shape;264;p38"/>
            <p:cNvSpPr/>
            <p:nvPr/>
          </p:nvSpPr>
          <p:spPr>
            <a:xfrm>
              <a:off x="3566122" y="1126641"/>
              <a:ext cx="105606" cy="716065"/>
            </a:xfrm>
            <a:custGeom>
              <a:rect b="b" l="l" r="r" t="t"/>
              <a:pathLst>
                <a:path extrusionOk="0" h="716065" w="105606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3C5D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8"/>
          <p:cNvGrpSpPr/>
          <p:nvPr/>
        </p:nvGrpSpPr>
        <p:grpSpPr>
          <a:xfrm>
            <a:off x="9719075" y="1258434"/>
            <a:ext cx="1546200" cy="600489"/>
            <a:chOff x="7032285" y="1258433"/>
            <a:chExt cx="1546200" cy="600489"/>
          </a:xfrm>
        </p:grpSpPr>
        <p:sp>
          <p:nvSpPr>
            <p:cNvPr id="267" name="Google Shape;267;p38"/>
            <p:cNvSpPr txBox="1"/>
            <p:nvPr/>
          </p:nvSpPr>
          <p:spPr>
            <a:xfrm>
              <a:off x="7032285" y="1258433"/>
              <a:ext cx="15462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rgbClr val="FFFFFF"/>
                  </a:solidFill>
                </a:rPr>
                <a:t>乾料庫房</a:t>
              </a:r>
              <a:endParaRPr sz="1800"/>
            </a:p>
          </p:txBody>
        </p:sp>
        <p:sp>
          <p:nvSpPr>
            <p:cNvPr id="268" name="Google Shape;268;p38"/>
            <p:cNvSpPr txBox="1"/>
            <p:nvPr/>
          </p:nvSpPr>
          <p:spPr>
            <a:xfrm>
              <a:off x="7032285" y="1489322"/>
              <a:ext cx="15462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冷藏庫</a:t>
              </a:r>
              <a:endParaRPr sz="1800"/>
            </a:p>
          </p:txBody>
        </p:sp>
      </p:grpSp>
      <p:grpSp>
        <p:nvGrpSpPr>
          <p:cNvPr id="269" name="Google Shape;269;p38"/>
          <p:cNvGrpSpPr/>
          <p:nvPr/>
        </p:nvGrpSpPr>
        <p:grpSpPr>
          <a:xfrm>
            <a:off x="9728490" y="3158655"/>
            <a:ext cx="1546200" cy="933851"/>
            <a:chOff x="7055427" y="3158656"/>
            <a:chExt cx="1546200" cy="480475"/>
          </a:xfrm>
        </p:grpSpPr>
        <p:sp>
          <p:nvSpPr>
            <p:cNvPr id="270" name="Google Shape;270;p38"/>
            <p:cNvSpPr txBox="1"/>
            <p:nvPr/>
          </p:nvSpPr>
          <p:spPr>
            <a:xfrm>
              <a:off x="7055427" y="3158656"/>
              <a:ext cx="15462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廚房</a:t>
              </a:r>
              <a:endParaRPr sz="1800"/>
            </a:p>
          </p:txBody>
        </p:sp>
        <p:sp>
          <p:nvSpPr>
            <p:cNvPr id="271" name="Google Shape;271;p38"/>
            <p:cNvSpPr txBox="1"/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72" name="Google Shape;272;p38"/>
          <p:cNvGrpSpPr/>
          <p:nvPr/>
        </p:nvGrpSpPr>
        <p:grpSpPr>
          <a:xfrm>
            <a:off x="9728575" y="5150727"/>
            <a:ext cx="1582979" cy="600480"/>
            <a:chOff x="7041781" y="5150971"/>
            <a:chExt cx="1582979" cy="403603"/>
          </a:xfrm>
        </p:grpSpPr>
        <p:sp>
          <p:nvSpPr>
            <p:cNvPr id="273" name="Google Shape;273;p38"/>
            <p:cNvSpPr txBox="1"/>
            <p:nvPr/>
          </p:nvSpPr>
          <p:spPr>
            <a:xfrm>
              <a:off x="7078560" y="5150971"/>
              <a:ext cx="154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出貨區</a:t>
              </a:r>
              <a:endParaRPr sz="1800"/>
            </a:p>
          </p:txBody>
        </p:sp>
        <p:sp>
          <p:nvSpPr>
            <p:cNvPr id="274" name="Google Shape;274;p38"/>
            <p:cNvSpPr txBox="1"/>
            <p:nvPr/>
          </p:nvSpPr>
          <p:spPr>
            <a:xfrm>
              <a:off x="7041781" y="5304974"/>
              <a:ext cx="15462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75" name="Google Shape;275;p38"/>
          <p:cNvGrpSpPr/>
          <p:nvPr/>
        </p:nvGrpSpPr>
        <p:grpSpPr>
          <a:xfrm>
            <a:off x="3852223" y="1191247"/>
            <a:ext cx="1658686" cy="720232"/>
            <a:chOff x="2013226" y="1122474"/>
            <a:chExt cx="1658686" cy="720232"/>
          </a:xfrm>
        </p:grpSpPr>
        <p:sp>
          <p:nvSpPr>
            <p:cNvPr id="276" name="Google Shape;276;p38"/>
            <p:cNvSpPr/>
            <p:nvPr/>
          </p:nvSpPr>
          <p:spPr>
            <a:xfrm>
              <a:off x="3566122" y="1126641"/>
              <a:ext cx="105606" cy="716065"/>
            </a:xfrm>
            <a:custGeom>
              <a:rect b="b" l="l" r="r" t="t"/>
              <a:pathLst>
                <a:path extrusionOk="0" h="716065" w="105606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3C5D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38"/>
          <p:cNvGrpSpPr/>
          <p:nvPr/>
        </p:nvGrpSpPr>
        <p:grpSpPr>
          <a:xfrm>
            <a:off x="3904619" y="1258434"/>
            <a:ext cx="1546206" cy="369491"/>
            <a:chOff x="2574826" y="1258433"/>
            <a:chExt cx="1546206" cy="369491"/>
          </a:xfrm>
        </p:grpSpPr>
        <p:sp>
          <p:nvSpPr>
            <p:cNvPr id="279" name="Google Shape;279;p38"/>
            <p:cNvSpPr txBox="1"/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出入口</a:t>
              </a:r>
              <a:endParaRPr sz="1800"/>
            </a:p>
          </p:txBody>
        </p:sp>
        <p:sp>
          <p:nvSpPr>
            <p:cNvPr id="280" name="Google Shape;280;p38"/>
            <p:cNvSpPr txBox="1"/>
            <p:nvPr/>
          </p:nvSpPr>
          <p:spPr>
            <a:xfrm>
              <a:off x="2574832" y="1489324"/>
              <a:ext cx="1546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sz="18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</a:rPr>
                <a:t>辦公室</a:t>
              </a:r>
              <a:endParaRPr sz="1800"/>
            </a:p>
          </p:txBody>
        </p:sp>
      </p:grpSp>
      <p:sp>
        <p:nvSpPr>
          <p:cNvPr id="281" name="Google Shape;281;p38"/>
          <p:cNvSpPr/>
          <p:nvPr>
            <p:ph idx="3" type="pic"/>
          </p:nvPr>
        </p:nvSpPr>
        <p:spPr>
          <a:xfrm>
            <a:off x="5843236" y="776124"/>
            <a:ext cx="1583100" cy="1521000"/>
          </a:xfrm>
          <a:prstGeom prst="wedgeRectCallout">
            <a:avLst>
              <a:gd fmla="val -78175" name="adj1"/>
              <a:gd fmla="val 14811" name="adj2"/>
            </a:avLst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負責規劃菜單、檢驗食材及行政方面工作</a:t>
            </a:r>
            <a:endParaRPr sz="1400"/>
          </a:p>
        </p:txBody>
      </p:sp>
      <p:sp>
        <p:nvSpPr>
          <p:cNvPr id="282" name="Google Shape;282;p38"/>
          <p:cNvSpPr/>
          <p:nvPr>
            <p:ph idx="7" type="pic"/>
          </p:nvPr>
        </p:nvSpPr>
        <p:spPr>
          <a:xfrm>
            <a:off x="7758675" y="776125"/>
            <a:ext cx="1583100" cy="1521000"/>
          </a:xfrm>
          <a:prstGeom prst="wedgeRectCallout">
            <a:avLst>
              <a:gd fmla="val 74771" name="adj1"/>
              <a:gd fmla="val 9877" name="adj2"/>
            </a:avLst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 </a:t>
            </a:r>
            <a:r>
              <a:rPr lang="en-US" sz="1400"/>
              <a:t>負責保存食材</a:t>
            </a:r>
            <a:endParaRPr sz="1400"/>
          </a:p>
        </p:txBody>
      </p:sp>
      <p:sp>
        <p:nvSpPr>
          <p:cNvPr id="283" name="Google Shape;283;p38"/>
          <p:cNvSpPr/>
          <p:nvPr>
            <p:ph idx="4" type="pic"/>
          </p:nvPr>
        </p:nvSpPr>
        <p:spPr>
          <a:xfrm>
            <a:off x="7794525" y="2576825"/>
            <a:ext cx="1546200" cy="1521000"/>
          </a:xfrm>
          <a:prstGeom prst="wedgeRectCallout">
            <a:avLst>
              <a:gd fmla="val 74931" name="adj1"/>
              <a:gd fmla="val 9319" name="adj2"/>
            </a:avLst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   負責烹調食物</a:t>
            </a:r>
            <a:endParaRPr sz="1400"/>
          </a:p>
        </p:txBody>
      </p:sp>
      <p:sp>
        <p:nvSpPr>
          <p:cNvPr id="284" name="Google Shape;284;p38"/>
          <p:cNvSpPr/>
          <p:nvPr>
            <p:ph idx="5" type="pic"/>
          </p:nvPr>
        </p:nvSpPr>
        <p:spPr>
          <a:xfrm>
            <a:off x="5843223" y="2576825"/>
            <a:ext cx="1583100" cy="1521000"/>
          </a:xfrm>
          <a:prstGeom prst="wedgeRectCallout">
            <a:avLst>
              <a:gd fmla="val -84514" name="adj1"/>
              <a:gd fmla="val 8593" name="adj2"/>
            </a:avLst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 </a:t>
            </a:r>
            <a:r>
              <a:rPr lang="en-US" sz="1400"/>
              <a:t>盤點貨物及處理食材</a:t>
            </a:r>
            <a:r>
              <a:rPr lang="en-US" sz="1400"/>
              <a:t> </a:t>
            </a:r>
            <a:endParaRPr sz="1400"/>
          </a:p>
        </p:txBody>
      </p:sp>
      <p:sp>
        <p:nvSpPr>
          <p:cNvPr id="285" name="Google Shape;285;p38"/>
          <p:cNvSpPr/>
          <p:nvPr>
            <p:ph idx="6" type="pic"/>
          </p:nvPr>
        </p:nvSpPr>
        <p:spPr>
          <a:xfrm>
            <a:off x="5862600" y="4377525"/>
            <a:ext cx="1546200" cy="1453500"/>
          </a:xfrm>
          <a:prstGeom prst="wedgeRectCallout">
            <a:avLst>
              <a:gd fmla="val -89233" name="adj1"/>
              <a:gd fmla="val -1297" name="adj2"/>
            </a:avLst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負責分裝烹調好的食物並進行碗盤殺菌的工作</a:t>
            </a:r>
            <a:endParaRPr sz="1400"/>
          </a:p>
        </p:txBody>
      </p:sp>
      <p:sp>
        <p:nvSpPr>
          <p:cNvPr id="286" name="Google Shape;286;p38"/>
          <p:cNvSpPr/>
          <p:nvPr>
            <p:ph idx="2" type="pic"/>
          </p:nvPr>
        </p:nvSpPr>
        <p:spPr>
          <a:xfrm>
            <a:off x="7816700" y="4377525"/>
            <a:ext cx="1546200" cy="1453500"/>
          </a:xfrm>
          <a:prstGeom prst="wedgeRectCallout">
            <a:avLst>
              <a:gd fmla="val 76673" name="adj1"/>
              <a:gd fmla="val -4517" name="adj2"/>
            </a:avLst>
          </a:prstGeom>
          <a:solidFill>
            <a:srgbClr val="F2F2F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負責派送經過烹調及殺菌的食物至各學校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idx="1" type="body"/>
          </p:nvPr>
        </p:nvSpPr>
        <p:spPr>
          <a:xfrm>
            <a:off x="2413200" y="3703075"/>
            <a:ext cx="7365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800"/>
              <a:t>提供</a:t>
            </a:r>
            <a:r>
              <a:rPr lang="en-US" sz="4800"/>
              <a:t>營養午餐要遵守什麼?</a:t>
            </a:r>
            <a:endParaRPr sz="4800"/>
          </a:p>
        </p:txBody>
      </p:sp>
      <p:sp>
        <p:nvSpPr>
          <p:cNvPr id="292" name="Google Shape;292;p39"/>
          <p:cNvSpPr txBox="1"/>
          <p:nvPr>
            <p:ph idx="2" type="body"/>
          </p:nvPr>
        </p:nvSpPr>
        <p:spPr>
          <a:xfrm>
            <a:off x="2746600" y="5118400"/>
            <a:ext cx="6495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營養午餐相關法規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idx="1" type="body"/>
          </p:nvPr>
        </p:nvSpPr>
        <p:spPr>
          <a:xfrm>
            <a:off x="625642" y="400203"/>
            <a:ext cx="11271083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營養午餐常見問題</a:t>
            </a:r>
            <a:endParaRPr/>
          </a:p>
        </p:txBody>
      </p:sp>
      <p:grpSp>
        <p:nvGrpSpPr>
          <p:cNvPr id="298" name="Google Shape;298;p40"/>
          <p:cNvGrpSpPr/>
          <p:nvPr/>
        </p:nvGrpSpPr>
        <p:grpSpPr>
          <a:xfrm>
            <a:off x="1695808" y="2878802"/>
            <a:ext cx="602104" cy="3847758"/>
            <a:chOff x="1055023" y="2447148"/>
            <a:chExt cx="489227" cy="3126415"/>
          </a:xfrm>
        </p:grpSpPr>
        <p:grpSp>
          <p:nvGrpSpPr>
            <p:cNvPr id="299" name="Google Shape;299;p40"/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</p:grpSpPr>
          <p:sp>
            <p:nvSpPr>
              <p:cNvPr id="300" name="Google Shape;300;p40"/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fmla="val 17206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40"/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40"/>
            <p:cNvSpPr/>
            <p:nvPr/>
          </p:nvSpPr>
          <p:spPr>
            <a:xfrm>
              <a:off x="1055023" y="2447148"/>
              <a:ext cx="489227" cy="1216846"/>
            </a:xfrm>
            <a:custGeom>
              <a:rect b="b" l="l" r="r" t="t"/>
              <a:pathLst>
                <a:path extrusionOk="0" h="1397222" w="489227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40"/>
          <p:cNvGrpSpPr/>
          <p:nvPr/>
        </p:nvGrpSpPr>
        <p:grpSpPr>
          <a:xfrm>
            <a:off x="3737829" y="2261741"/>
            <a:ext cx="602104" cy="3847758"/>
            <a:chOff x="1055023" y="2447148"/>
            <a:chExt cx="489227" cy="3126415"/>
          </a:xfrm>
        </p:grpSpPr>
        <p:grpSp>
          <p:nvGrpSpPr>
            <p:cNvPr id="304" name="Google Shape;304;p40"/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</p:grpSpPr>
          <p:sp>
            <p:nvSpPr>
              <p:cNvPr id="305" name="Google Shape;305;p40"/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fmla="val 17206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40"/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Google Shape;307;p40"/>
            <p:cNvSpPr/>
            <p:nvPr/>
          </p:nvSpPr>
          <p:spPr>
            <a:xfrm>
              <a:off x="1055023" y="2447148"/>
              <a:ext cx="489227" cy="1216846"/>
            </a:xfrm>
            <a:custGeom>
              <a:rect b="b" l="l" r="r" t="t"/>
              <a:pathLst>
                <a:path extrusionOk="0" h="1397222" w="489227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0"/>
          <p:cNvGrpSpPr/>
          <p:nvPr/>
        </p:nvGrpSpPr>
        <p:grpSpPr>
          <a:xfrm>
            <a:off x="5779850" y="2878802"/>
            <a:ext cx="602104" cy="3847758"/>
            <a:chOff x="1055023" y="2447148"/>
            <a:chExt cx="489227" cy="3126415"/>
          </a:xfrm>
        </p:grpSpPr>
        <p:grpSp>
          <p:nvGrpSpPr>
            <p:cNvPr id="309" name="Google Shape;309;p40"/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</p:grpSpPr>
          <p:sp>
            <p:nvSpPr>
              <p:cNvPr id="310" name="Google Shape;310;p40"/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fmla="val 17206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40"/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" name="Google Shape;312;p40"/>
            <p:cNvSpPr/>
            <p:nvPr/>
          </p:nvSpPr>
          <p:spPr>
            <a:xfrm>
              <a:off x="1055023" y="2447148"/>
              <a:ext cx="489227" cy="1216846"/>
            </a:xfrm>
            <a:custGeom>
              <a:rect b="b" l="l" r="r" t="t"/>
              <a:pathLst>
                <a:path extrusionOk="0" h="1397222" w="489227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40"/>
          <p:cNvGrpSpPr/>
          <p:nvPr/>
        </p:nvGrpSpPr>
        <p:grpSpPr>
          <a:xfrm>
            <a:off x="7821871" y="2261741"/>
            <a:ext cx="602104" cy="3847758"/>
            <a:chOff x="1055023" y="2447148"/>
            <a:chExt cx="489227" cy="3126415"/>
          </a:xfrm>
        </p:grpSpPr>
        <p:grpSp>
          <p:nvGrpSpPr>
            <p:cNvPr id="314" name="Google Shape;314;p40"/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</p:grpSpPr>
          <p:sp>
            <p:nvSpPr>
              <p:cNvPr id="315" name="Google Shape;315;p40"/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fmla="val 17206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40"/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Google Shape;317;p40"/>
            <p:cNvSpPr/>
            <p:nvPr/>
          </p:nvSpPr>
          <p:spPr>
            <a:xfrm>
              <a:off x="1055023" y="2447148"/>
              <a:ext cx="489227" cy="1216846"/>
            </a:xfrm>
            <a:custGeom>
              <a:rect b="b" l="l" r="r" t="t"/>
              <a:pathLst>
                <a:path extrusionOk="0" h="1397222" w="489227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40"/>
          <p:cNvGrpSpPr/>
          <p:nvPr/>
        </p:nvGrpSpPr>
        <p:grpSpPr>
          <a:xfrm>
            <a:off x="9863893" y="2878802"/>
            <a:ext cx="602104" cy="3847758"/>
            <a:chOff x="1055023" y="2447148"/>
            <a:chExt cx="489227" cy="3126415"/>
          </a:xfrm>
        </p:grpSpPr>
        <p:grpSp>
          <p:nvGrpSpPr>
            <p:cNvPr id="319" name="Google Shape;319;p40"/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</p:grpSpPr>
          <p:sp>
            <p:nvSpPr>
              <p:cNvPr id="320" name="Google Shape;320;p40"/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fmla="val 17206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40"/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" name="Google Shape;322;p40"/>
            <p:cNvSpPr/>
            <p:nvPr/>
          </p:nvSpPr>
          <p:spPr>
            <a:xfrm>
              <a:off x="1055023" y="2447148"/>
              <a:ext cx="489227" cy="1216846"/>
            </a:xfrm>
            <a:custGeom>
              <a:rect b="b" l="l" r="r" t="t"/>
              <a:pathLst>
                <a:path extrusionOk="0" h="1397222" w="489227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40"/>
          <p:cNvSpPr/>
          <p:nvPr/>
        </p:nvSpPr>
        <p:spPr>
          <a:xfrm>
            <a:off x="0" y="4851749"/>
            <a:ext cx="12192000" cy="9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40"/>
          <p:cNvGrpSpPr/>
          <p:nvPr/>
        </p:nvGrpSpPr>
        <p:grpSpPr>
          <a:xfrm>
            <a:off x="3174775" y="5019959"/>
            <a:ext cx="1728300" cy="771760"/>
            <a:chOff x="1062648" y="3986014"/>
            <a:chExt cx="1728300" cy="771760"/>
          </a:xfrm>
        </p:grpSpPr>
        <p:sp>
          <p:nvSpPr>
            <p:cNvPr id="325" name="Google Shape;325;p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供應數量不足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 txBox="1"/>
            <p:nvPr/>
          </p:nvSpPr>
          <p:spPr>
            <a:xfrm>
              <a:off x="1062648" y="4236974"/>
              <a:ext cx="17283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</a:rPr>
                <a:t>營養午餐供應商應供應足夠數量的食物至學校</a:t>
              </a:r>
              <a:endParaRPr/>
            </a:p>
          </p:txBody>
        </p:sp>
      </p:grpSp>
      <p:grpSp>
        <p:nvGrpSpPr>
          <p:cNvPr id="327" name="Google Shape;327;p40"/>
          <p:cNvGrpSpPr/>
          <p:nvPr/>
        </p:nvGrpSpPr>
        <p:grpSpPr>
          <a:xfrm>
            <a:off x="5170958" y="5020060"/>
            <a:ext cx="1865929" cy="1266617"/>
            <a:chOff x="1062658" y="3986014"/>
            <a:chExt cx="1728192" cy="1266617"/>
          </a:xfrm>
        </p:grpSpPr>
        <p:sp>
          <p:nvSpPr>
            <p:cNvPr id="328" name="Google Shape;328;p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供應內容與菜單不符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</a:rPr>
                <a:t>營養午餐供應商應供應與菜單相符之菜色</a:t>
              </a:r>
              <a:endParaRPr/>
            </a:p>
          </p:txBody>
        </p:sp>
      </p:grpSp>
      <p:grpSp>
        <p:nvGrpSpPr>
          <p:cNvPr id="330" name="Google Shape;330;p40"/>
          <p:cNvGrpSpPr/>
          <p:nvPr/>
        </p:nvGrpSpPr>
        <p:grpSpPr>
          <a:xfrm>
            <a:off x="7258752" y="5020009"/>
            <a:ext cx="1728300" cy="1266617"/>
            <a:chOff x="1062633" y="3986014"/>
            <a:chExt cx="1728300" cy="1266617"/>
          </a:xfrm>
        </p:grpSpPr>
        <p:sp>
          <p:nvSpPr>
            <p:cNvPr id="331" name="Google Shape;331;p40"/>
            <p:cNvSpPr txBox="1"/>
            <p:nvPr/>
          </p:nvSpPr>
          <p:spPr>
            <a:xfrm>
              <a:off x="1062633" y="3986014"/>
              <a:ext cx="1728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供應內容份量不符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</a:rPr>
                <a:t>營養午餐供應商應供應與菜單內容份量相符</a:t>
              </a:r>
              <a:endParaRPr/>
            </a:p>
          </p:txBody>
        </p:sp>
      </p:grpSp>
      <p:grpSp>
        <p:nvGrpSpPr>
          <p:cNvPr id="333" name="Google Shape;333;p40"/>
          <p:cNvGrpSpPr/>
          <p:nvPr/>
        </p:nvGrpSpPr>
        <p:grpSpPr>
          <a:xfrm>
            <a:off x="9300649" y="5020059"/>
            <a:ext cx="1728192" cy="1266617"/>
            <a:chOff x="1062658" y="3986014"/>
            <a:chExt cx="1728192" cy="1266617"/>
          </a:xfrm>
        </p:grpSpPr>
        <p:sp>
          <p:nvSpPr>
            <p:cNvPr id="334" name="Google Shape;334;p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有異物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1200">
                  <a:solidFill>
                    <a:srgbClr val="3F3F3F"/>
                  </a:solidFill>
                </a:rPr>
                <a:t>營養午餐供應商應確保食物裡無異物</a:t>
              </a: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853109" y="5020009"/>
            <a:ext cx="2007986" cy="1266617"/>
            <a:chOff x="1062658" y="3986014"/>
            <a:chExt cx="1728192" cy="1266617"/>
          </a:xfrm>
        </p:grpSpPr>
        <p:sp>
          <p:nvSpPr>
            <p:cNvPr id="337" name="Google Shape;337;p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3F3F3F"/>
                  </a:solidFill>
                </a:rPr>
                <a:t>未於時間規定之內送達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</a:rPr>
                <a:t>營養午餐供應商應於時間內將經烹調食物送至學校</a:t>
              </a: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3511901" y="1749981"/>
            <a:ext cx="976471" cy="976471"/>
            <a:chOff x="4539255" y="240534"/>
            <a:chExt cx="5678854" cy="5678854"/>
          </a:xfrm>
        </p:grpSpPr>
        <p:sp>
          <p:nvSpPr>
            <p:cNvPr id="340" name="Google Shape;340;p40"/>
            <p:cNvSpPr/>
            <p:nvPr/>
          </p:nvSpPr>
          <p:spPr>
            <a:xfrm>
              <a:off x="4539255" y="240534"/>
              <a:ext cx="5678854" cy="5678854"/>
            </a:xfrm>
            <a:prstGeom prst="ellipse">
              <a:avLst/>
            </a:prstGeom>
            <a:solidFill>
              <a:schemeClr val="lt1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6658682" y="3205833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 rot="2609931">
              <a:off x="5802588" y="2856160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 rot="5400000">
              <a:off x="5430200" y="1999961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 rot="8080059">
              <a:off x="5794027" y="1155324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 rot="10800000">
              <a:off x="6658682" y="780563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 flipH="1" rot="-2609931">
              <a:off x="7519574" y="2856160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 flipH="1" rot="-5400000">
              <a:off x="7887164" y="1999961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 flipH="1" rot="-8080059">
              <a:off x="7528135" y="1155324"/>
              <a:ext cx="1440000" cy="2160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40"/>
          <p:cNvGrpSpPr/>
          <p:nvPr/>
        </p:nvGrpSpPr>
        <p:grpSpPr>
          <a:xfrm rot="2702391">
            <a:off x="1774807" y="1881909"/>
            <a:ext cx="769163" cy="1598469"/>
            <a:chOff x="-302912" y="4952296"/>
            <a:chExt cx="1641015" cy="3410347"/>
          </a:xfrm>
        </p:grpSpPr>
        <p:sp>
          <p:nvSpPr>
            <p:cNvPr id="350" name="Google Shape;350;p40"/>
            <p:cNvSpPr/>
            <p:nvPr/>
          </p:nvSpPr>
          <p:spPr>
            <a:xfrm>
              <a:off x="-16779" y="5815886"/>
              <a:ext cx="976601" cy="2546757"/>
            </a:xfrm>
            <a:custGeom>
              <a:rect b="b" l="l" r="r" t="t"/>
              <a:pathLst>
                <a:path extrusionOk="0" h="2546757" w="976601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39044" y="4952296"/>
              <a:ext cx="339180" cy="8833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 flipH="1" rot="-3314848">
              <a:off x="-46881" y="5188454"/>
              <a:ext cx="299484" cy="77995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40"/>
          <p:cNvSpPr/>
          <p:nvPr/>
        </p:nvSpPr>
        <p:spPr>
          <a:xfrm rot="3730313">
            <a:off x="9861734" y="2138925"/>
            <a:ext cx="1159527" cy="898413"/>
          </a:xfrm>
          <a:custGeom>
            <a:rect b="b" l="l" r="r" t="t"/>
            <a:pathLst>
              <a:path extrusionOk="0" h="898413" w="1159527">
                <a:moveTo>
                  <a:pt x="16706" y="406905"/>
                </a:moveTo>
                <a:cubicBezTo>
                  <a:pt x="38221" y="359069"/>
                  <a:pt x="78972" y="320747"/>
                  <a:pt x="129839" y="300515"/>
                </a:cubicBezTo>
                <a:lnTo>
                  <a:pt x="176156" y="291721"/>
                </a:lnTo>
                <a:lnTo>
                  <a:pt x="185982" y="245953"/>
                </a:lnTo>
                <a:cubicBezTo>
                  <a:pt x="207497" y="198117"/>
                  <a:pt x="248248" y="159795"/>
                  <a:pt x="299115" y="139563"/>
                </a:cubicBezTo>
                <a:lnTo>
                  <a:pt x="370314" y="126044"/>
                </a:lnTo>
                <a:lnTo>
                  <a:pt x="394107" y="83643"/>
                </a:lnTo>
                <a:cubicBezTo>
                  <a:pt x="433099" y="32561"/>
                  <a:pt x="492108" y="0"/>
                  <a:pt x="558150" y="0"/>
                </a:cubicBezTo>
                <a:cubicBezTo>
                  <a:pt x="616855" y="0"/>
                  <a:pt x="670002" y="25726"/>
                  <a:pt x="708473" y="67321"/>
                </a:cubicBezTo>
                <a:lnTo>
                  <a:pt x="720513" y="83098"/>
                </a:lnTo>
                <a:lnTo>
                  <a:pt x="746201" y="78222"/>
                </a:lnTo>
                <a:cubicBezTo>
                  <a:pt x="806959" y="78221"/>
                  <a:pt x="859088" y="112960"/>
                  <a:pt x="881355" y="162467"/>
                </a:cubicBezTo>
                <a:lnTo>
                  <a:pt x="886167" y="184884"/>
                </a:lnTo>
                <a:lnTo>
                  <a:pt x="915531" y="187668"/>
                </a:lnTo>
                <a:cubicBezTo>
                  <a:pt x="1020116" y="207794"/>
                  <a:pt x="1098788" y="294814"/>
                  <a:pt x="1098788" y="399116"/>
                </a:cubicBezTo>
                <a:cubicBezTo>
                  <a:pt x="1098788" y="414016"/>
                  <a:pt x="1097183" y="428563"/>
                  <a:pt x="1094125" y="442613"/>
                </a:cubicBezTo>
                <a:lnTo>
                  <a:pt x="1081872" y="479735"/>
                </a:lnTo>
                <a:lnTo>
                  <a:pt x="1101643" y="490697"/>
                </a:lnTo>
                <a:cubicBezTo>
                  <a:pt x="1137407" y="520110"/>
                  <a:pt x="1159527" y="560744"/>
                  <a:pt x="1159527" y="605626"/>
                </a:cubicBezTo>
                <a:cubicBezTo>
                  <a:pt x="1159527" y="695391"/>
                  <a:pt x="1071045" y="768160"/>
                  <a:pt x="961899" y="768160"/>
                </a:cubicBezTo>
                <a:cubicBezTo>
                  <a:pt x="907325" y="768160"/>
                  <a:pt x="857918" y="749967"/>
                  <a:pt x="822154" y="720555"/>
                </a:cubicBezTo>
                <a:lnTo>
                  <a:pt x="795713" y="688303"/>
                </a:lnTo>
                <a:lnTo>
                  <a:pt x="771525" y="701714"/>
                </a:lnTo>
                <a:cubicBezTo>
                  <a:pt x="747881" y="709939"/>
                  <a:pt x="721886" y="714487"/>
                  <a:pt x="694600" y="714487"/>
                </a:cubicBezTo>
                <a:lnTo>
                  <a:pt x="635365" y="704652"/>
                </a:lnTo>
                <a:lnTo>
                  <a:pt x="631166" y="709773"/>
                </a:lnTo>
                <a:cubicBezTo>
                  <a:pt x="595403" y="739185"/>
                  <a:pt x="545996" y="757378"/>
                  <a:pt x="491422" y="757378"/>
                </a:cubicBezTo>
                <a:lnTo>
                  <a:pt x="421159" y="745711"/>
                </a:lnTo>
                <a:lnTo>
                  <a:pt x="410133" y="797069"/>
                </a:lnTo>
                <a:cubicBezTo>
                  <a:pt x="383346" y="856625"/>
                  <a:pt x="320637" y="898413"/>
                  <a:pt x="247549" y="898413"/>
                </a:cubicBezTo>
                <a:cubicBezTo>
                  <a:pt x="150097" y="898414"/>
                  <a:pt x="71097" y="824122"/>
                  <a:pt x="71098" y="732480"/>
                </a:cubicBezTo>
                <a:cubicBezTo>
                  <a:pt x="71098" y="709570"/>
                  <a:pt x="76035" y="687743"/>
                  <a:pt x="84964" y="667892"/>
                </a:cubicBezTo>
                <a:lnTo>
                  <a:pt x="96443" y="651881"/>
                </a:lnTo>
                <a:lnTo>
                  <a:pt x="93728" y="650495"/>
                </a:lnTo>
                <a:cubicBezTo>
                  <a:pt x="37179" y="614569"/>
                  <a:pt x="0" y="553728"/>
                  <a:pt x="0" y="484721"/>
                </a:cubicBezTo>
                <a:cubicBezTo>
                  <a:pt x="0" y="457118"/>
                  <a:pt x="5949" y="430822"/>
                  <a:pt x="16706" y="4069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0"/>
          <p:cNvSpPr/>
          <p:nvPr/>
        </p:nvSpPr>
        <p:spPr>
          <a:xfrm rot="2707312">
            <a:off x="9789691" y="2555306"/>
            <a:ext cx="606948" cy="684825"/>
          </a:xfrm>
          <a:custGeom>
            <a:rect b="b" l="l" r="r" t="t"/>
            <a:pathLst>
              <a:path extrusionOk="0" h="1518214" w="1345565">
                <a:moveTo>
                  <a:pt x="838124" y="40651"/>
                </a:moveTo>
                <a:cubicBezTo>
                  <a:pt x="836145" y="190615"/>
                  <a:pt x="834165" y="340578"/>
                  <a:pt x="832186" y="490542"/>
                </a:cubicBezTo>
                <a:cubicBezTo>
                  <a:pt x="940130" y="410003"/>
                  <a:pt x="1009707" y="358239"/>
                  <a:pt x="1156017" y="335250"/>
                </a:cubicBezTo>
                <a:cubicBezTo>
                  <a:pt x="1219200" y="385796"/>
                  <a:pt x="1269593" y="404371"/>
                  <a:pt x="1345565" y="486889"/>
                </a:cubicBezTo>
                <a:cubicBezTo>
                  <a:pt x="1037262" y="530888"/>
                  <a:pt x="904808" y="696382"/>
                  <a:pt x="823508" y="765960"/>
                </a:cubicBezTo>
                <a:cubicBezTo>
                  <a:pt x="837514" y="773572"/>
                  <a:pt x="854719" y="765197"/>
                  <a:pt x="910288" y="785598"/>
                </a:cubicBezTo>
                <a:cubicBezTo>
                  <a:pt x="837665" y="810110"/>
                  <a:pt x="848171" y="834622"/>
                  <a:pt x="813915" y="833556"/>
                </a:cubicBezTo>
                <a:lnTo>
                  <a:pt x="784228" y="1209456"/>
                </a:lnTo>
                <a:cubicBezTo>
                  <a:pt x="805847" y="1210979"/>
                  <a:pt x="814677" y="1209304"/>
                  <a:pt x="849085" y="1214024"/>
                </a:cubicBezTo>
                <a:cubicBezTo>
                  <a:pt x="768394" y="1328210"/>
                  <a:pt x="754844" y="1442395"/>
                  <a:pt x="741293" y="1518214"/>
                </a:cubicBezTo>
                <a:lnTo>
                  <a:pt x="208731" y="1505425"/>
                </a:lnTo>
                <a:cubicBezTo>
                  <a:pt x="209340" y="1346631"/>
                  <a:pt x="203554" y="1293344"/>
                  <a:pt x="146613" y="1166522"/>
                </a:cubicBezTo>
                <a:cubicBezTo>
                  <a:pt x="190002" y="1187227"/>
                  <a:pt x="191832" y="1182356"/>
                  <a:pt x="209645" y="1196667"/>
                </a:cubicBezTo>
                <a:cubicBezTo>
                  <a:pt x="223647" y="1048124"/>
                  <a:pt x="263228" y="800468"/>
                  <a:pt x="178117" y="715869"/>
                </a:cubicBezTo>
                <a:lnTo>
                  <a:pt x="261713" y="747232"/>
                </a:lnTo>
                <a:cubicBezTo>
                  <a:pt x="273589" y="660298"/>
                  <a:pt x="218324" y="506223"/>
                  <a:pt x="0" y="278613"/>
                </a:cubicBezTo>
                <a:lnTo>
                  <a:pt x="256689" y="154379"/>
                </a:lnTo>
                <a:cubicBezTo>
                  <a:pt x="357021" y="234918"/>
                  <a:pt x="380619" y="337838"/>
                  <a:pt x="442584" y="421574"/>
                </a:cubicBezTo>
                <a:lnTo>
                  <a:pt x="54809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40"/>
          <p:cNvGrpSpPr/>
          <p:nvPr/>
        </p:nvGrpSpPr>
        <p:grpSpPr>
          <a:xfrm>
            <a:off x="7753732" y="1618348"/>
            <a:ext cx="716146" cy="950395"/>
            <a:chOff x="4494569" y="152884"/>
            <a:chExt cx="4120238" cy="5467955"/>
          </a:xfrm>
        </p:grpSpPr>
        <p:sp>
          <p:nvSpPr>
            <p:cNvPr id="357" name="Google Shape;357;p40"/>
            <p:cNvSpPr/>
            <p:nvPr/>
          </p:nvSpPr>
          <p:spPr>
            <a:xfrm>
              <a:off x="4494569" y="1657147"/>
              <a:ext cx="4120238" cy="3963692"/>
            </a:xfrm>
            <a:custGeom>
              <a:rect b="b" l="l" r="r" t="t"/>
              <a:pathLst>
                <a:path extrusionOk="0" h="2717027" w="2824332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6612967" y="749435"/>
              <a:ext cx="619195" cy="1253635"/>
            </a:xfrm>
            <a:custGeom>
              <a:rect b="b" l="l" r="r" t="t"/>
              <a:pathLst>
                <a:path extrusionOk="0" h="720359" w="639363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 flipH="1" rot="673055">
              <a:off x="5003325" y="302151"/>
              <a:ext cx="1652805" cy="1203624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40"/>
          <p:cNvGrpSpPr/>
          <p:nvPr/>
        </p:nvGrpSpPr>
        <p:grpSpPr>
          <a:xfrm>
            <a:off x="5646595" y="2000363"/>
            <a:ext cx="872159" cy="1053561"/>
            <a:chOff x="810583" y="3002376"/>
            <a:chExt cx="2962062" cy="3578146"/>
          </a:xfrm>
        </p:grpSpPr>
        <p:sp>
          <p:nvSpPr>
            <p:cNvPr id="361" name="Google Shape;361;p40"/>
            <p:cNvSpPr/>
            <p:nvPr/>
          </p:nvSpPr>
          <p:spPr>
            <a:xfrm>
              <a:off x="1719599" y="3938796"/>
              <a:ext cx="1084494" cy="2604776"/>
            </a:xfrm>
            <a:custGeom>
              <a:rect b="b" l="l" r="r" t="t"/>
              <a:pathLst>
                <a:path extrusionOk="0" h="1209124" w="626166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2103734" y="3002376"/>
              <a:ext cx="861381" cy="963974"/>
            </a:xfrm>
            <a:custGeom>
              <a:rect b="b" l="l" r="r" t="t"/>
              <a:pathLst>
                <a:path extrusionOk="0" h="683767" w="61099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 rot="-600000">
              <a:off x="1019786" y="4024649"/>
              <a:ext cx="948277" cy="2492473"/>
            </a:xfrm>
            <a:custGeom>
              <a:rect b="b" l="l" r="r" t="t"/>
              <a:pathLst>
                <a:path extrusionOk="0" h="2492471" w="948279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 flipH="1" rot="638553">
              <a:off x="2580804" y="4025901"/>
              <a:ext cx="970595" cy="2486379"/>
            </a:xfrm>
            <a:custGeom>
              <a:rect b="b" l="l" r="r" t="t"/>
              <a:pathLst>
                <a:path extrusionOk="0" h="2486380" w="970595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40"/>
          <p:cNvSpPr/>
          <p:nvPr/>
        </p:nvSpPr>
        <p:spPr>
          <a:xfrm>
            <a:off x="6464938" y="462150"/>
            <a:ext cx="2691600" cy="1156200"/>
          </a:xfrm>
          <a:prstGeom prst="wedgeEllipseCallout">
            <a:avLst>
              <a:gd fmla="val -56671" name="adj1"/>
              <a:gd fmla="val -2961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若有以下問題發生將對廠商進行罰款新臺幣壹仟元的處分。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broccor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BROCCOL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broccor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