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9144000"/>
  <p:notesSz cx="6858000" cy="9144000"/>
  <p:embeddedFontLst>
    <p:embeddedFont>
      <p:font typeface="Poppins"/>
      <p:regular r:id="rId28"/>
      <p:bold r:id="rId29"/>
      <p:italic r:id="rId30"/>
      <p:boldItalic r:id="rId31"/>
    </p:embeddedFont>
    <p:embeddedFont>
      <p:font typeface="Poppins Light"/>
      <p:regular r:id="rId32"/>
      <p:bold r:id="rId33"/>
      <p:italic r:id="rId34"/>
      <p:boldItalic r:id="rId35"/>
    </p:embeddedFont>
    <p:embeddedFont>
      <p:font typeface="Charm"/>
      <p:regular r:id="rId36"/>
      <p:bold r:id="rId37"/>
    </p:embeddedFont>
    <p:embeddedFont>
      <p:font typeface="Ultra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F278B22-550B-4CB5-BB00-734D66D99724}">
  <a:tblStyle styleId="{FF278B22-550B-4CB5-BB00-734D66D997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oppins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-boldItalic.fntdata"/><Relationship Id="rId30" Type="http://schemas.openxmlformats.org/officeDocument/2006/relationships/font" Target="fonts/Poppins-italic.fntdata"/><Relationship Id="rId11" Type="http://schemas.openxmlformats.org/officeDocument/2006/relationships/slide" Target="slides/slide5.xml"/><Relationship Id="rId33" Type="http://schemas.openxmlformats.org/officeDocument/2006/relationships/font" Target="fonts/PoppinsLight-bold.fntdata"/><Relationship Id="rId10" Type="http://schemas.openxmlformats.org/officeDocument/2006/relationships/slide" Target="slides/slide4.xml"/><Relationship Id="rId32" Type="http://schemas.openxmlformats.org/officeDocument/2006/relationships/font" Target="fonts/PoppinsLight-regular.fntdata"/><Relationship Id="rId13" Type="http://schemas.openxmlformats.org/officeDocument/2006/relationships/slide" Target="slides/slide7.xml"/><Relationship Id="rId35" Type="http://schemas.openxmlformats.org/officeDocument/2006/relationships/font" Target="fonts/PoppinsLight-boldItalic.fntdata"/><Relationship Id="rId12" Type="http://schemas.openxmlformats.org/officeDocument/2006/relationships/slide" Target="slides/slide6.xml"/><Relationship Id="rId34" Type="http://schemas.openxmlformats.org/officeDocument/2006/relationships/font" Target="fonts/PoppinsLight-italic.fntdata"/><Relationship Id="rId15" Type="http://schemas.openxmlformats.org/officeDocument/2006/relationships/slide" Target="slides/slide9.xml"/><Relationship Id="rId37" Type="http://schemas.openxmlformats.org/officeDocument/2006/relationships/font" Target="fonts/Charm-bold.fntdata"/><Relationship Id="rId14" Type="http://schemas.openxmlformats.org/officeDocument/2006/relationships/slide" Target="slides/slide8.xml"/><Relationship Id="rId36" Type="http://schemas.openxmlformats.org/officeDocument/2006/relationships/font" Target="fonts/Charm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Ultra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4c98c029a3_4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" name="Google Shape;17;g4c98c029a3_4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c98c029a3_1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c98c029a3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c98c029a3_1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c98c029a3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c98c029a3_1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c98c029a3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c98c029a3_1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c98c029a3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c98c029a3_1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c98c029a3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c98c029a3_1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c98c029a3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086126915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08612691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c98c029a3_1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c98c029a3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086126915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08612691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c98c029a3_1_1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c98c029a3_1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4c98c029a3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4c98c029a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c98c029a3_1_1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c98c029a3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1e5c537c0_3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1e5c537c0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5086126915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Google Shape;27;g508612691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4c98c029a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Google Shape;36;g4c98c029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5086126915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508612691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4c98c029a3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4c98c029a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4c98c029a3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4c98c029a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c98c029a3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c98c029a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c98c029a3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c98c029a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bg>
      <p:bgPr>
        <a:noFill/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bg>
      <p:bgPr>
        <a:noFill/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"/>
          <p:cNvSpPr txBox="1"/>
          <p:nvPr>
            <p:ph type="title"/>
          </p:nvPr>
        </p:nvSpPr>
        <p:spPr>
          <a:xfrm>
            <a:off x="0" y="16778"/>
            <a:ext cx="9144000" cy="106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3"/>
          <p:cNvSpPr txBox="1"/>
          <p:nvPr>
            <p:ph idx="1" type="body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2" type="body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96000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bg>
      <p:bgPr>
        <a:noFill/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title"/>
          </p:nvPr>
        </p:nvSpPr>
        <p:spPr>
          <a:xfrm>
            <a:off x="1619672" y="0"/>
            <a:ext cx="7524328" cy="106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4"/>
          <p:cNvSpPr txBox="1"/>
          <p:nvPr>
            <p:ph idx="1" type="body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2" type="body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96000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slide" Target="/ppt/slides/slide19.xml"/><Relationship Id="rId4" Type="http://schemas.openxmlformats.org/officeDocument/2006/relationships/slide" Target="/ppt/slides/slide20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oo.gl/Nf8gMq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slide" Target="/ppt/slides/slide1.xml"/><Relationship Id="rId4" Type="http://schemas.openxmlformats.org/officeDocument/2006/relationships/slide" Target="/ppt/slides/slide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19.xml"/><Relationship Id="rId4" Type="http://schemas.openxmlformats.org/officeDocument/2006/relationships/slide" Target="/ppt/slides/slide20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slide" Target="/ppt/slides/slide1.xml"/><Relationship Id="rId4" Type="http://schemas.openxmlformats.org/officeDocument/2006/relationships/slide" Target="/ppt/slides/slide1.xml"/><Relationship Id="rId5" Type="http://schemas.openxmlformats.org/officeDocument/2006/relationships/slide" Target="/ppt/slides/slide1.xml"/><Relationship Id="rId6" Type="http://schemas.openxmlformats.org/officeDocument/2006/relationships/slide" Target="/ppt/slides/slide2.xml"/><Relationship Id="rId7" Type="http://schemas.openxmlformats.org/officeDocument/2006/relationships/slide" Target="/ppt/slides/slide2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/>
        </p:nvSpPr>
        <p:spPr>
          <a:xfrm>
            <a:off x="0" y="0"/>
            <a:ext cx="1461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action="ppaction://hlinksldjump" r:id="rId3"/>
              </a:rPr>
              <a:t>Q1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action="ppaction://hlinksldjump" r:id="rId4"/>
              </a:rPr>
              <a:t>Q2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title"/>
          </p:nvPr>
        </p:nvSpPr>
        <p:spPr>
          <a:xfrm>
            <a:off x="1619672" y="0"/>
            <a:ext cx="7524300" cy="106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廚房.包裝室.出貨區</a:t>
            </a:r>
            <a:endParaRPr sz="3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4"/>
          <p:cNvSpPr txBox="1"/>
          <p:nvPr>
            <p:ph idx="1" type="body"/>
          </p:nvPr>
        </p:nvSpPr>
        <p:spPr>
          <a:xfrm>
            <a:off x="2123725" y="1268750"/>
            <a:ext cx="6563100" cy="153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3A3838"/>
                </a:solidFill>
              </a:rPr>
              <a:t>廚房工作:烹調、</a:t>
            </a:r>
            <a:r>
              <a:rPr lang="en-US" sz="2400"/>
              <a:t>調味</a:t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/>
              <a:t>包裝室工作:分裝食物、器皿蒸汽消毒</a:t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出貨區工作:派送食物</a:t>
            </a:r>
            <a:endParaRPr sz="2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86" name="Google Shape;86;p14"/>
          <p:cNvPicPr preferRelativeResize="0"/>
          <p:nvPr/>
        </p:nvPicPr>
        <p:blipFill/>
        <p:spPr>
          <a:xfrm>
            <a:off x="1619675" y="3004900"/>
            <a:ext cx="3894000" cy="231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3">
            <a:alphaModFix/>
          </a:blip>
          <a:srcRect b="10313" l="5946" r="7495" t="0"/>
          <a:stretch/>
        </p:blipFill>
        <p:spPr>
          <a:xfrm>
            <a:off x="5513675" y="3004900"/>
            <a:ext cx="3480397" cy="23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/>
          <p:nvPr/>
        </p:nvSpPr>
        <p:spPr>
          <a:xfrm>
            <a:off x="5552650" y="5494200"/>
            <a:ext cx="34413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送餐區平常鐵門是拉下來完全隔離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1619672" y="0"/>
            <a:ext cx="7524300" cy="106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冷凍庫.乾料庫房</a:t>
            </a:r>
            <a:endParaRPr sz="3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2123725" y="1268750"/>
            <a:ext cx="6563100" cy="991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冷凍庫工作:</a:t>
            </a:r>
            <a:r>
              <a:rPr lang="en-US" sz="2400">
                <a:solidFill>
                  <a:srgbClr val="3A3838"/>
                </a:solidFill>
              </a:rPr>
              <a:t>保存</a:t>
            </a:r>
            <a:r>
              <a:rPr lang="en-US" sz="2400">
                <a:solidFill>
                  <a:srgbClr val="3A3838"/>
                </a:solidFill>
              </a:rPr>
              <a:t>食材</a:t>
            </a:r>
            <a:endParaRPr sz="2400">
              <a:solidFill>
                <a:srgbClr val="3A3838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乾料庫房工作:</a:t>
            </a:r>
            <a:r>
              <a:rPr lang="en-US" sz="2400"/>
              <a:t>檢核</a:t>
            </a:r>
            <a:r>
              <a:rPr lang="en-US" sz="2400"/>
              <a:t>保存日期</a:t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3A3838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5"/>
          <p:cNvPicPr preferRelativeResize="0"/>
          <p:nvPr/>
        </p:nvPicPr>
        <p:blipFill/>
        <p:spPr>
          <a:xfrm>
            <a:off x="1619675" y="2259950"/>
            <a:ext cx="5276526" cy="32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2454850" y="5786450"/>
            <a:ext cx="35850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冷凍庫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97" name="Google Shape;97;p15"/>
          <p:cNvSpPr/>
          <p:nvPr/>
        </p:nvSpPr>
        <p:spPr>
          <a:xfrm>
            <a:off x="3487450" y="5494200"/>
            <a:ext cx="370200" cy="8376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/>
        </p:nvSpPr>
        <p:spPr>
          <a:xfrm>
            <a:off x="3662800" y="1733975"/>
            <a:ext cx="1792500" cy="22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營養午餐相關法律</a:t>
            </a:r>
            <a:endParaRPr sz="4000">
              <a:solidFill>
                <a:schemeClr val="lt1"/>
              </a:solidFill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/>
        <p:spPr>
          <a:xfrm>
            <a:off x="387750" y="428137"/>
            <a:ext cx="2607265" cy="260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/>
        <p:spPr>
          <a:xfrm>
            <a:off x="6134075" y="4971325"/>
            <a:ext cx="1686800" cy="10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/>
        <p:spPr>
          <a:xfrm>
            <a:off x="6850725" y="1301775"/>
            <a:ext cx="1600200" cy="125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/>
        <p:spPr>
          <a:xfrm>
            <a:off x="1245175" y="4315925"/>
            <a:ext cx="1075399" cy="125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1619672" y="0"/>
            <a:ext cx="7524300" cy="106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solidFill>
                <a:schemeClr val="dk1"/>
              </a:solidFill>
              <a:latin typeface="Charm"/>
              <a:ea typeface="Charm"/>
              <a:cs typeface="Charm"/>
              <a:sym typeface="Char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>
                <a:solidFill>
                  <a:schemeClr val="dk1"/>
                </a:solidFill>
                <a:latin typeface="Charm"/>
                <a:ea typeface="Charm"/>
                <a:cs typeface="Charm"/>
                <a:sym typeface="Charm"/>
              </a:rPr>
              <a:t>國小1~6年級學生每日攝取量</a:t>
            </a:r>
            <a:endParaRPr b="0">
              <a:solidFill>
                <a:schemeClr val="dk1"/>
              </a:solidFill>
              <a:latin typeface="Charm"/>
              <a:ea typeface="Charm"/>
              <a:cs typeface="Charm"/>
              <a:sym typeface="Char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12" name="Google Shape;112;p17"/>
          <p:cNvGraphicFramePr/>
          <p:nvPr/>
        </p:nvGraphicFramePr>
        <p:xfrm>
          <a:off x="1619675" y="849938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{FF278B22-550B-4CB5-BB00-734D66D99724}</a:tableStyleId>
              </a:tblPr>
              <a:tblGrid>
                <a:gridCol w="2144300"/>
                <a:gridCol w="2546350"/>
                <a:gridCol w="2412300"/>
              </a:tblGrid>
              <a:tr h="557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食物種類</a:t>
                      </a:r>
                      <a:endParaRPr sz="1200"/>
                    </a:p>
                  </a:txBody>
                  <a:tcPr marT="0" marB="0" marR="17775" marL="177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國小1~3年級</a:t>
                      </a:r>
                      <a:endParaRPr sz="1200"/>
                    </a:p>
                  </a:txBody>
                  <a:tcPr marT="0" marB="0" marR="17775" marL="177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國小4~6年級</a:t>
                      </a:r>
                      <a:endParaRPr sz="1200"/>
                    </a:p>
                  </a:txBody>
                  <a:tcPr marT="0" marB="0" marR="17775" marL="17775"/>
                </a:tc>
              </a:tr>
              <a:tr h="458800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主食類</a:t>
                      </a:r>
                      <a:endParaRPr sz="1200"/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(米麵食及其他五榖根莖類)</a:t>
                      </a:r>
                      <a:endParaRPr sz="1200"/>
                    </a:p>
                  </a:txBody>
                  <a:tcPr marT="0" marB="0" marR="17775" marL="17775"/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每日3 1/2份</a:t>
                      </a:r>
                      <a:endParaRPr sz="1200"/>
                    </a:p>
                  </a:txBody>
                  <a:tcPr marT="0" marB="0" marR="17775" marL="17775"/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每日4 1/2份</a:t>
                      </a:r>
                      <a:endParaRPr sz="1200"/>
                    </a:p>
                  </a:txBody>
                  <a:tcPr marT="0" marB="0" marR="17775" marL="17775"/>
                </a:tc>
              </a:tr>
              <a:tr h="136675">
                <a:tc vMerge="1"/>
                <a:tc vMerge="1"/>
                <a:tc vMerge="1"/>
              </a:tr>
              <a:tr h="423725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米、麵食</a:t>
                      </a:r>
                      <a:endParaRPr sz="1200"/>
                    </a:p>
                  </a:txBody>
                  <a:tcPr marT="0" marB="0" marR="17775" marL="17775"/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每日至少2 1/2份</a:t>
                      </a:r>
                      <a:endParaRPr sz="1200"/>
                    </a:p>
                  </a:txBody>
                  <a:tcPr marT="0" marB="0" marR="17775" marL="17775"/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每日至少3 1/2份</a:t>
                      </a:r>
                      <a:endParaRPr sz="1200"/>
                    </a:p>
                  </a:txBody>
                  <a:tcPr marT="0" marB="0" marR="17775" marL="17775"/>
                </a:tc>
              </a:tr>
              <a:tr h="136675">
                <a:tc vMerge="1"/>
                <a:tc vMerge="1"/>
                <a:tc vMerge="1"/>
              </a:tr>
              <a:tr h="494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其他五榖根莖類</a:t>
                      </a:r>
                      <a:endParaRPr sz="1200"/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(不包括米、麵食)</a:t>
                      </a:r>
                      <a:endParaRPr sz="1200"/>
                    </a:p>
                  </a:txBody>
                  <a:tcPr marT="0" marB="0" marR="17775" marL="177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每日最多1份</a:t>
                      </a:r>
                      <a:endParaRPr sz="1200"/>
                    </a:p>
                  </a:txBody>
                  <a:tcPr marT="0" marB="0" marR="17775" marL="177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每日最多1份</a:t>
                      </a:r>
                      <a:endParaRPr sz="1200"/>
                    </a:p>
                  </a:txBody>
                  <a:tcPr marT="0" marB="0" marR="17775" marL="17775"/>
                </a:tc>
              </a:tr>
              <a:tr h="458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奶類</a:t>
                      </a:r>
                      <a:endParaRPr sz="1200"/>
                    </a:p>
                  </a:txBody>
                  <a:tcPr marT="0" marB="0" marR="17775" marL="177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每週2份</a:t>
                      </a:r>
                      <a:endParaRPr sz="1200"/>
                    </a:p>
                  </a:txBody>
                  <a:tcPr marT="0" marB="0" marR="17775" marL="177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每週2份</a:t>
                      </a:r>
                      <a:endParaRPr sz="1200"/>
                    </a:p>
                  </a:txBody>
                  <a:tcPr marT="0" marB="0" marR="17775" marL="17775"/>
                </a:tc>
              </a:tr>
              <a:tr h="458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蛋豆魚肉類</a:t>
                      </a:r>
                      <a:endParaRPr sz="1200"/>
                    </a:p>
                  </a:txBody>
                  <a:tcPr marT="0" marB="0" marR="17775" marL="177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每日2份</a:t>
                      </a:r>
                      <a:endParaRPr sz="1200"/>
                    </a:p>
                  </a:txBody>
                  <a:tcPr marT="0" marB="0" marR="17775" marL="177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每日2份</a:t>
                      </a:r>
                      <a:endParaRPr sz="1200"/>
                    </a:p>
                  </a:txBody>
                  <a:tcPr marT="0" marB="0" marR="17775" marL="17775"/>
                </a:tc>
              </a:tr>
              <a:tr h="494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蔬菜類</a:t>
                      </a:r>
                      <a:endParaRPr sz="1200"/>
                    </a:p>
                  </a:txBody>
                  <a:tcPr marT="0" marB="0" marR="17775" marL="177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每日1份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17775" marL="177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每日1 1/2份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17775" marL="17775"/>
                </a:tc>
              </a:tr>
              <a:tr h="458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水果</a:t>
                      </a:r>
                      <a:endParaRPr sz="1200"/>
                    </a:p>
                  </a:txBody>
                  <a:tcPr marT="0" marB="0" marR="17775" marL="177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每日1份</a:t>
                      </a:r>
                      <a:endParaRPr sz="1200"/>
                    </a:p>
                  </a:txBody>
                  <a:tcPr marT="0" marB="0" marR="17775" marL="177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每日1份</a:t>
                      </a:r>
                      <a:endParaRPr sz="1200"/>
                    </a:p>
                  </a:txBody>
                  <a:tcPr marT="0" marB="0" marR="17775" marL="17775"/>
                </a:tc>
              </a:tr>
              <a:tr h="458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油脂類</a:t>
                      </a:r>
                      <a:endParaRPr sz="1200"/>
                    </a:p>
                  </a:txBody>
                  <a:tcPr marT="0" marB="0" marR="17775" marL="177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每日2 1/2份</a:t>
                      </a:r>
                      <a:endParaRPr sz="1200"/>
                    </a:p>
                  </a:txBody>
                  <a:tcPr marT="0" marB="0" marR="17775" marL="177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每日3份</a:t>
                      </a:r>
                      <a:endParaRPr sz="1200"/>
                    </a:p>
                  </a:txBody>
                  <a:tcPr marT="0" marB="0" marR="17775" marL="1777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1619672" y="0"/>
            <a:ext cx="7524300" cy="106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>
                <a:solidFill>
                  <a:schemeClr val="dk1"/>
                </a:solidFill>
              </a:rPr>
              <a:t>法律限制</a:t>
            </a:r>
            <a:endParaRPr b="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1619675" y="1069500"/>
            <a:ext cx="2036100" cy="15954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4363775" y="1069500"/>
            <a:ext cx="2036100" cy="1595400"/>
          </a:xfrm>
          <a:prstGeom prst="ellipse">
            <a:avLst/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7015475" y="1069500"/>
            <a:ext cx="2036100" cy="15954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1821500" y="1397150"/>
            <a:ext cx="16413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   天然食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   </a:t>
            </a:r>
            <a:r>
              <a:rPr lang="en-US" sz="2400">
                <a:solidFill>
                  <a:schemeClr val="dk1"/>
                </a:solidFill>
              </a:rPr>
              <a:t>材</a:t>
            </a:r>
            <a:r>
              <a:rPr lang="en-US" sz="2400">
                <a:solidFill>
                  <a:schemeClr val="dk1"/>
                </a:solidFill>
              </a:rPr>
              <a:t>為主</a:t>
            </a:r>
            <a:endParaRPr sz="2400"/>
          </a:p>
        </p:txBody>
      </p:sp>
      <p:sp>
        <p:nvSpPr>
          <p:cNvPr id="122" name="Google Shape;122;p18"/>
          <p:cNvSpPr txBox="1"/>
          <p:nvPr/>
        </p:nvSpPr>
        <p:spPr>
          <a:xfrm>
            <a:off x="4542200" y="1442125"/>
            <a:ext cx="1641300" cy="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   醃漬物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  不可太多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23" name="Google Shape;123;p18"/>
          <p:cNvSpPr txBox="1"/>
          <p:nvPr/>
        </p:nvSpPr>
        <p:spPr>
          <a:xfrm>
            <a:off x="7130000" y="1179450"/>
            <a:ext cx="18789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400">
                <a:solidFill>
                  <a:schemeClr val="dk1"/>
                </a:solidFill>
              </a:rPr>
              <a:t>甜</a:t>
            </a:r>
            <a:r>
              <a:rPr lang="en-US" sz="2400">
                <a:solidFill>
                  <a:schemeClr val="dk1"/>
                </a:solidFill>
              </a:rPr>
              <a:t>湯、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油炸食品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不可太多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24" name="Google Shape;124;p18"/>
          <p:cNvSpPr/>
          <p:nvPr/>
        </p:nvSpPr>
        <p:spPr>
          <a:xfrm>
            <a:off x="1619675" y="3205900"/>
            <a:ext cx="2036100" cy="15954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 txBox="1"/>
          <p:nvPr/>
        </p:nvSpPr>
        <p:spPr>
          <a:xfrm>
            <a:off x="1821500" y="3708125"/>
            <a:ext cx="1774200" cy="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奶類限鮮乳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" name="Google Shape;126;p18"/>
          <p:cNvGrpSpPr/>
          <p:nvPr/>
        </p:nvGrpSpPr>
        <p:grpSpPr>
          <a:xfrm>
            <a:off x="4363763" y="3205900"/>
            <a:ext cx="2036100" cy="1595400"/>
            <a:chOff x="3481388" y="2981050"/>
            <a:chExt cx="2036100" cy="1595400"/>
          </a:xfrm>
        </p:grpSpPr>
        <p:sp>
          <p:nvSpPr>
            <p:cNvPr id="127" name="Google Shape;127;p18"/>
            <p:cNvSpPr/>
            <p:nvPr/>
          </p:nvSpPr>
          <p:spPr>
            <a:xfrm>
              <a:off x="3481388" y="2981050"/>
              <a:ext cx="2036100" cy="1595400"/>
            </a:xfrm>
            <a:prstGeom prst="ellipse">
              <a:avLst/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8"/>
            <p:cNvSpPr txBox="1"/>
            <p:nvPr/>
          </p:nvSpPr>
          <p:spPr>
            <a:xfrm>
              <a:off x="3557600" y="3143350"/>
              <a:ext cx="1938900" cy="106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rgbClr val="000000"/>
                  </a:solidFill>
                </a:rPr>
                <a:t> </a:t>
              </a:r>
              <a:r>
                <a:rPr lang="en-US" sz="2400">
                  <a:solidFill>
                    <a:srgbClr val="000000"/>
                  </a:solidFill>
                </a:rPr>
                <a:t>不可未加熱</a:t>
              </a:r>
              <a:endParaRPr sz="24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/>
                <a:t> </a:t>
              </a:r>
              <a:r>
                <a:rPr lang="en-US" sz="2400">
                  <a:solidFill>
                    <a:srgbClr val="000000"/>
                  </a:solidFill>
                </a:rPr>
                <a:t>直接供應食</a:t>
              </a:r>
              <a:endParaRPr sz="24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/>
                <a:t> </a:t>
              </a:r>
              <a:r>
                <a:rPr lang="en-US" sz="2400">
                  <a:solidFill>
                    <a:srgbClr val="000000"/>
                  </a:solidFill>
                </a:rPr>
                <a:t>材</a:t>
              </a:r>
              <a:endParaRPr sz="2400"/>
            </a:p>
          </p:txBody>
        </p:sp>
      </p:grpSp>
      <p:sp>
        <p:nvSpPr>
          <p:cNvPr id="129" name="Google Shape;129;p18"/>
          <p:cNvSpPr/>
          <p:nvPr/>
        </p:nvSpPr>
        <p:spPr>
          <a:xfrm>
            <a:off x="7015475" y="3207725"/>
            <a:ext cx="2036100" cy="1595400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 txBox="1"/>
          <p:nvPr/>
        </p:nvSpPr>
        <p:spPr>
          <a:xfrm>
            <a:off x="7294150" y="3555725"/>
            <a:ext cx="1434900" cy="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菜色每週       不能相同</a:t>
            </a:r>
            <a:endParaRPr sz="2400"/>
          </a:p>
        </p:txBody>
      </p:sp>
      <p:sp>
        <p:nvSpPr>
          <p:cNvPr id="131" name="Google Shape;131;p18"/>
          <p:cNvSpPr txBox="1"/>
          <p:nvPr/>
        </p:nvSpPr>
        <p:spPr>
          <a:xfrm>
            <a:off x="1575225" y="5301975"/>
            <a:ext cx="46083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資料來源:新竹市香山高中 林秀珠 營養師 </a:t>
            </a:r>
            <a:r>
              <a:rPr lang="en-US" sz="1800" u="sng">
                <a:solidFill>
                  <a:srgbClr val="1155CC"/>
                </a:solidFill>
                <a:hlinkClick r:id="rId3"/>
              </a:rPr>
              <a:t>https://goo.gl/Nf8gMq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title"/>
          </p:nvPr>
        </p:nvSpPr>
        <p:spPr>
          <a:xfrm>
            <a:off x="1619672" y="0"/>
            <a:ext cx="7524300" cy="106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營養午餐菜單原則</a:t>
            </a:r>
            <a:endParaRPr b="0"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/>
          <p:nvPr/>
        </p:nvSpPr>
        <p:spPr>
          <a:xfrm>
            <a:off x="1619676" y="1633725"/>
            <a:ext cx="2678886" cy="1131084"/>
          </a:xfrm>
          <a:prstGeom prst="flowChartTerminator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/>
              <a:t>   </a:t>
            </a:r>
            <a:r>
              <a:rPr b="1" lang="en-US" sz="3600"/>
              <a:t>1.</a:t>
            </a:r>
            <a:r>
              <a:rPr b="1" lang="en-US" sz="3600"/>
              <a:t>衛生</a:t>
            </a:r>
            <a:endParaRPr b="1" sz="3600"/>
          </a:p>
        </p:txBody>
      </p:sp>
      <p:grpSp>
        <p:nvGrpSpPr>
          <p:cNvPr id="138" name="Google Shape;138;p19"/>
          <p:cNvGrpSpPr/>
          <p:nvPr/>
        </p:nvGrpSpPr>
        <p:grpSpPr>
          <a:xfrm>
            <a:off x="5327051" y="1633725"/>
            <a:ext cx="2678886" cy="1131084"/>
            <a:chOff x="5617126" y="1262100"/>
            <a:chExt cx="2678886" cy="1131084"/>
          </a:xfrm>
        </p:grpSpPr>
        <p:sp>
          <p:nvSpPr>
            <p:cNvPr id="139" name="Google Shape;139;p19"/>
            <p:cNvSpPr/>
            <p:nvPr/>
          </p:nvSpPr>
          <p:spPr>
            <a:xfrm>
              <a:off x="5617126" y="1262100"/>
              <a:ext cx="2678886" cy="1131084"/>
            </a:xfrm>
            <a:prstGeom prst="flowChartTerminator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9"/>
            <p:cNvSpPr txBox="1"/>
            <p:nvPr/>
          </p:nvSpPr>
          <p:spPr>
            <a:xfrm>
              <a:off x="6199350" y="1486093"/>
              <a:ext cx="1666800" cy="68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US" sz="3600">
                  <a:solidFill>
                    <a:srgbClr val="000000"/>
                  </a:solidFill>
                </a:rPr>
                <a:t>2.營養</a:t>
              </a:r>
              <a:endParaRPr sz="3600"/>
            </a:p>
          </p:txBody>
        </p:sp>
      </p:grpSp>
      <p:grpSp>
        <p:nvGrpSpPr>
          <p:cNvPr id="141" name="Google Shape;141;p19"/>
          <p:cNvGrpSpPr/>
          <p:nvPr/>
        </p:nvGrpSpPr>
        <p:grpSpPr>
          <a:xfrm>
            <a:off x="1619676" y="3925425"/>
            <a:ext cx="2678886" cy="1131084"/>
            <a:chOff x="576551" y="3445375"/>
            <a:chExt cx="2678886" cy="1131084"/>
          </a:xfrm>
        </p:grpSpPr>
        <p:sp>
          <p:nvSpPr>
            <p:cNvPr id="142" name="Google Shape;142;p19"/>
            <p:cNvSpPr/>
            <p:nvPr/>
          </p:nvSpPr>
          <p:spPr>
            <a:xfrm>
              <a:off x="576551" y="3445375"/>
              <a:ext cx="2678886" cy="1131084"/>
            </a:xfrm>
            <a:prstGeom prst="flowChartTerminator">
              <a:avLst/>
            </a:prstGeom>
            <a:solidFill>
              <a:srgbClr val="EAD1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9"/>
            <p:cNvSpPr txBox="1"/>
            <p:nvPr/>
          </p:nvSpPr>
          <p:spPr>
            <a:xfrm>
              <a:off x="1082600" y="3631400"/>
              <a:ext cx="1666800" cy="5343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US" sz="3600"/>
                <a:t> </a:t>
              </a:r>
              <a:r>
                <a:rPr b="1" lang="en-US" sz="3600">
                  <a:solidFill>
                    <a:srgbClr val="000000"/>
                  </a:solidFill>
                </a:rPr>
                <a:t>3.美味</a:t>
              </a:r>
              <a:endParaRPr sz="3600"/>
            </a:p>
          </p:txBody>
        </p:sp>
      </p:grpSp>
      <p:grpSp>
        <p:nvGrpSpPr>
          <p:cNvPr id="144" name="Google Shape;144;p19"/>
          <p:cNvGrpSpPr/>
          <p:nvPr/>
        </p:nvGrpSpPr>
        <p:grpSpPr>
          <a:xfrm>
            <a:off x="5327051" y="3925425"/>
            <a:ext cx="2678886" cy="1131084"/>
            <a:chOff x="5617126" y="3445375"/>
            <a:chExt cx="2678886" cy="1131084"/>
          </a:xfrm>
        </p:grpSpPr>
        <p:sp>
          <p:nvSpPr>
            <p:cNvPr id="145" name="Google Shape;145;p19"/>
            <p:cNvSpPr/>
            <p:nvPr/>
          </p:nvSpPr>
          <p:spPr>
            <a:xfrm>
              <a:off x="5617126" y="3445375"/>
              <a:ext cx="2678886" cy="1131084"/>
            </a:xfrm>
            <a:prstGeom prst="flowChartTerminator">
              <a:avLst/>
            </a:pr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9"/>
            <p:cNvSpPr txBox="1"/>
            <p:nvPr/>
          </p:nvSpPr>
          <p:spPr>
            <a:xfrm>
              <a:off x="6170700" y="3636654"/>
              <a:ext cx="1571700" cy="68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US" sz="3600">
                  <a:solidFill>
                    <a:srgbClr val="000000"/>
                  </a:solidFill>
                </a:rPr>
                <a:t>4.經濟</a:t>
              </a:r>
              <a:endParaRPr sz="360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/>
        </p:nvSpPr>
        <p:spPr>
          <a:xfrm>
            <a:off x="3662800" y="2346675"/>
            <a:ext cx="1792500" cy="16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5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總結</a:t>
            </a:r>
            <a:endParaRPr sz="4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2" name="Google Shape;152;p20"/>
          <p:cNvPicPr preferRelativeResize="0"/>
          <p:nvPr/>
        </p:nvPicPr>
        <p:blipFill/>
        <p:spPr>
          <a:xfrm>
            <a:off x="387750" y="428137"/>
            <a:ext cx="2607265" cy="260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/>
          <p:cNvPicPr preferRelativeResize="0"/>
          <p:nvPr/>
        </p:nvPicPr>
        <p:blipFill/>
        <p:spPr>
          <a:xfrm>
            <a:off x="6134075" y="4971325"/>
            <a:ext cx="1686800" cy="10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/>
        <p:spPr>
          <a:xfrm>
            <a:off x="6850725" y="1301775"/>
            <a:ext cx="1600200" cy="125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/>
        <p:spPr>
          <a:xfrm>
            <a:off x="1245175" y="4315925"/>
            <a:ext cx="1075399" cy="125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>
            <p:ph type="title"/>
          </p:nvPr>
        </p:nvSpPr>
        <p:spPr>
          <a:xfrm>
            <a:off x="1619672" y="0"/>
            <a:ext cx="7524300" cy="106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總結</a:t>
            </a:r>
            <a:endParaRPr sz="3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1"/>
          <p:cNvSpPr txBox="1"/>
          <p:nvPr>
            <p:ph idx="1" type="body"/>
          </p:nvPr>
        </p:nvSpPr>
        <p:spPr>
          <a:xfrm>
            <a:off x="2123725" y="1069495"/>
            <a:ext cx="6563100" cy="659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營養午餐受很多法律限制Q_Q，</a:t>
            </a:r>
            <a:endParaRPr sz="2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但非常衛生且營養</a:t>
            </a:r>
            <a:endParaRPr sz="23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1"/>
          <p:cNvPicPr preferRelativeResize="0"/>
          <p:nvPr/>
        </p:nvPicPr>
        <p:blipFill/>
        <p:spPr>
          <a:xfrm>
            <a:off x="2544464" y="2318500"/>
            <a:ext cx="5674725" cy="378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1"/>
          <p:cNvSpPr/>
          <p:nvPr/>
        </p:nvSpPr>
        <p:spPr>
          <a:xfrm>
            <a:off x="7055350" y="5160775"/>
            <a:ext cx="1529400" cy="127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「沒辦法 圖片」的圖片搜尋結果" id="164" name="Google Shape;164;p21"/>
          <p:cNvPicPr preferRelativeResize="0"/>
          <p:nvPr/>
        </p:nvPicPr>
        <p:blipFill/>
        <p:spPr>
          <a:xfrm>
            <a:off x="3391250" y="2318503"/>
            <a:ext cx="3664100" cy="366405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 txBox="1"/>
          <p:nvPr/>
        </p:nvSpPr>
        <p:spPr>
          <a:xfrm>
            <a:off x="4080225" y="2939150"/>
            <a:ext cx="2247600" cy="48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</a:t>
            </a:r>
            <a:r>
              <a:rPr b="1" i="1" lang="en-US" sz="1800" u="sng"/>
              <a:t>真拿法律沒辦法</a:t>
            </a:r>
            <a:endParaRPr b="1" i="1" sz="1800" u="sng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/>
        </p:nvSpPr>
        <p:spPr>
          <a:xfrm>
            <a:off x="3662800" y="2041875"/>
            <a:ext cx="1792500" cy="16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有獎</a:t>
            </a:r>
            <a:endParaRPr b="1" sz="4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徵答</a:t>
            </a:r>
            <a:endParaRPr b="1" sz="4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1" name="Google Shape;171;p22"/>
          <p:cNvPicPr preferRelativeResize="0"/>
          <p:nvPr/>
        </p:nvPicPr>
        <p:blipFill/>
        <p:spPr>
          <a:xfrm>
            <a:off x="387750" y="428137"/>
            <a:ext cx="2607265" cy="260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/>
        <p:spPr>
          <a:xfrm>
            <a:off x="6134075" y="4971325"/>
            <a:ext cx="1686800" cy="10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/>
        <p:spPr>
          <a:xfrm>
            <a:off x="6850725" y="1301775"/>
            <a:ext cx="1600200" cy="125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/>
        <p:spPr>
          <a:xfrm>
            <a:off x="1245175" y="4315925"/>
            <a:ext cx="1075399" cy="125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type="title"/>
          </p:nvPr>
        </p:nvSpPr>
        <p:spPr>
          <a:xfrm>
            <a:off x="1619672" y="0"/>
            <a:ext cx="7524300" cy="106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有獎徵答</a:t>
            </a:r>
            <a:endParaRPr b="0" sz="3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3"/>
          <p:cNvSpPr txBox="1"/>
          <p:nvPr>
            <p:ph idx="1" type="body"/>
          </p:nvPr>
        </p:nvSpPr>
        <p:spPr>
          <a:xfrm>
            <a:off x="2123725" y="1268651"/>
            <a:ext cx="6563100" cy="175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Q1:營養午餐工作人員的標準打扮，鬢角能不能露出?</a:t>
            </a:r>
            <a:endParaRPr sz="2400"/>
          </a:p>
        </p:txBody>
      </p:sp>
      <p:sp>
        <p:nvSpPr>
          <p:cNvPr id="181" name="Google Shape;181;p23"/>
          <p:cNvSpPr txBox="1"/>
          <p:nvPr/>
        </p:nvSpPr>
        <p:spPr>
          <a:xfrm>
            <a:off x="2123725" y="3010050"/>
            <a:ext cx="1656000" cy="8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action="ppaction://hlinksldjump" r:id="rId3"/>
              </a:rPr>
              <a:t>A1：不能</a:t>
            </a:r>
            <a:endParaRPr sz="2400"/>
          </a:p>
        </p:txBody>
      </p:sp>
      <p:sp>
        <p:nvSpPr>
          <p:cNvPr id="182" name="Google Shape;182;p23"/>
          <p:cNvSpPr txBox="1"/>
          <p:nvPr/>
        </p:nvSpPr>
        <p:spPr>
          <a:xfrm>
            <a:off x="2123725" y="3847950"/>
            <a:ext cx="14613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action="ppaction://hlinksldjump" r:id="rId4"/>
              </a:rPr>
              <a:t>A2：能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/>
        </p:nvSpPr>
        <p:spPr>
          <a:xfrm>
            <a:off x="0" y="0"/>
            <a:ext cx="1461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action="ppaction://hlinksldjump" r:id="rId3"/>
              </a:rPr>
              <a:t>Q1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action="ppaction://hlinksldjump" r:id="rId4"/>
              </a:rPr>
              <a:t>Q2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>
            <p:ph type="title"/>
          </p:nvPr>
        </p:nvSpPr>
        <p:spPr>
          <a:xfrm>
            <a:off x="1619672" y="0"/>
            <a:ext cx="7524300" cy="106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有獎徵答</a:t>
            </a:r>
            <a:endParaRPr b="0" sz="3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4"/>
          <p:cNvSpPr txBox="1"/>
          <p:nvPr>
            <p:ph idx="1" type="body"/>
          </p:nvPr>
        </p:nvSpPr>
        <p:spPr>
          <a:xfrm>
            <a:off x="2123728" y="1268760"/>
            <a:ext cx="6563100" cy="460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Q2:營養午餐菜單設計原則是?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4"/>
          <p:cNvSpPr txBox="1"/>
          <p:nvPr/>
        </p:nvSpPr>
        <p:spPr>
          <a:xfrm>
            <a:off x="2123725" y="3019825"/>
            <a:ext cx="42666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u="sng">
                <a:solidFill>
                  <a:srgbClr val="0000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</a:t>
            </a:r>
            <a:r>
              <a:rPr lang="en-US" sz="2400" u="sng">
                <a:solidFill>
                  <a:srgbClr val="0000FF"/>
                </a:solidFill>
                <a:latin typeface="Poppins Light"/>
                <a:ea typeface="Poppins Light"/>
                <a:cs typeface="Poppins Light"/>
                <a:sym typeface="Poppins Light"/>
                <a:hlinkClick action="ppaction://hlinksldjump" r:id="rId3"/>
              </a:rPr>
              <a:t>1：</a:t>
            </a:r>
            <a:r>
              <a:rPr lang="en-US" sz="2400" u="sng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  <a:hlinkClick action="ppaction://hlinksldjump" r:id="rId4"/>
              </a:rPr>
              <a:t>衛生、營養、美味、</a:t>
            </a:r>
            <a:r>
              <a:rPr lang="en-US" sz="2400" u="sng">
                <a:solidFill>
                  <a:srgbClr val="0000FF"/>
                </a:solidFill>
                <a:hlinkClick action="ppaction://hlinksldjump" r:id="rId5"/>
              </a:rPr>
              <a:t>經濟</a:t>
            </a:r>
            <a:endParaRPr sz="240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2123725" y="3779725"/>
            <a:ext cx="5702400" cy="6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action="ppaction://hlinksldjump" r:id="rId6"/>
              </a:rPr>
              <a:t>A2：</a:t>
            </a:r>
            <a:r>
              <a:rPr lang="en-US" sz="24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action="ppaction://hlinksldjump" r:id="rId7"/>
              </a:rPr>
              <a:t>衛生、兒童喜好、好吃、</a:t>
            </a:r>
            <a:r>
              <a:rPr lang="en-US" sz="2400" u="sng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便宜</a:t>
            </a:r>
            <a:endParaRPr sz="2400" u="sng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/>
        </p:nvSpPr>
        <p:spPr>
          <a:xfrm>
            <a:off x="3662800" y="1733975"/>
            <a:ext cx="1792500" cy="22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200">
                <a:solidFill>
                  <a:schemeClr val="lt2"/>
                </a:solidFill>
                <a:latin typeface="Charm"/>
                <a:ea typeface="Charm"/>
                <a:cs typeface="Charm"/>
                <a:sym typeface="Charm"/>
              </a:rPr>
              <a:t>營養午餐</a:t>
            </a:r>
            <a:endParaRPr sz="4000">
              <a:solidFill>
                <a:schemeClr val="lt1"/>
              </a:solidFill>
            </a:endParaRPr>
          </a:p>
        </p:txBody>
      </p:sp>
      <p:pic>
        <p:nvPicPr>
          <p:cNvPr id="30" name="Google Shape;30;p7"/>
          <p:cNvPicPr preferRelativeResize="0"/>
          <p:nvPr/>
        </p:nvPicPr>
        <p:blipFill/>
        <p:spPr>
          <a:xfrm>
            <a:off x="387750" y="428137"/>
            <a:ext cx="2607265" cy="260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7"/>
          <p:cNvPicPr preferRelativeResize="0"/>
          <p:nvPr/>
        </p:nvPicPr>
        <p:blipFill/>
        <p:spPr>
          <a:xfrm>
            <a:off x="6134075" y="4971325"/>
            <a:ext cx="1686800" cy="10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/>
          <p:cNvPicPr preferRelativeResize="0"/>
          <p:nvPr/>
        </p:nvPicPr>
        <p:blipFill/>
        <p:spPr>
          <a:xfrm>
            <a:off x="6850725" y="1301775"/>
            <a:ext cx="1600200" cy="125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7"/>
          <p:cNvPicPr preferRelativeResize="0"/>
          <p:nvPr/>
        </p:nvPicPr>
        <p:blipFill/>
        <p:spPr>
          <a:xfrm>
            <a:off x="1245175" y="4315925"/>
            <a:ext cx="1075399" cy="125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1619675" y="0"/>
            <a:ext cx="75243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3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目</a:t>
            </a:r>
            <a:r>
              <a:rPr b="0" lang="en-US" sz="3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錄：</a:t>
            </a:r>
            <a:endParaRPr b="0" sz="3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3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3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3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          1 .營養午餐製作過程</a:t>
            </a:r>
            <a:endParaRPr b="0" sz="3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3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          2.營養午餐相關法律</a:t>
            </a:r>
            <a:endParaRPr b="0" sz="3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3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          3</a:t>
            </a:r>
            <a:r>
              <a:rPr b="0" lang="en-US" sz="3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.總結</a:t>
            </a:r>
            <a:endParaRPr b="0" sz="3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3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          </a:t>
            </a:r>
            <a:r>
              <a:rPr b="0" lang="en-US" sz="3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4.有獎徵答</a:t>
            </a:r>
            <a:endParaRPr b="0" sz="3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/>
        </p:nvSpPr>
        <p:spPr>
          <a:xfrm>
            <a:off x="3662800" y="1733975"/>
            <a:ext cx="1792500" cy="22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營養午餐</a:t>
            </a:r>
            <a:r>
              <a:rPr lang="en-US" sz="4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製作過程</a:t>
            </a:r>
            <a:endParaRPr sz="4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4" name="Google Shape;44;p9"/>
          <p:cNvPicPr preferRelativeResize="0"/>
          <p:nvPr/>
        </p:nvPicPr>
        <p:blipFill/>
        <p:spPr>
          <a:xfrm>
            <a:off x="387750" y="428137"/>
            <a:ext cx="2607265" cy="260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9"/>
          <p:cNvPicPr preferRelativeResize="0"/>
          <p:nvPr/>
        </p:nvPicPr>
        <p:blipFill/>
        <p:spPr>
          <a:xfrm>
            <a:off x="6134075" y="4971325"/>
            <a:ext cx="1686800" cy="10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/>
        <p:spPr>
          <a:xfrm>
            <a:off x="6850725" y="1301775"/>
            <a:ext cx="1600200" cy="125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/>
          <p:cNvPicPr preferRelativeResize="0"/>
          <p:nvPr/>
        </p:nvPicPr>
        <p:blipFill/>
        <p:spPr>
          <a:xfrm>
            <a:off x="1245175" y="4315925"/>
            <a:ext cx="1075399" cy="125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type="title"/>
          </p:nvPr>
        </p:nvSpPr>
        <p:spPr>
          <a:xfrm>
            <a:off x="1619672" y="0"/>
            <a:ext cx="7524300" cy="106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營養午餐的廚房平面圖</a:t>
            </a:r>
            <a:endParaRPr/>
          </a:p>
        </p:txBody>
      </p:sp>
      <p:pic>
        <p:nvPicPr>
          <p:cNvPr id="53" name="Google Shape;53;p10"/>
          <p:cNvPicPr preferRelativeResize="0"/>
          <p:nvPr/>
        </p:nvPicPr>
        <p:blipFill/>
        <p:spPr>
          <a:xfrm>
            <a:off x="1619675" y="1405138"/>
            <a:ext cx="6732624" cy="40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type="title"/>
          </p:nvPr>
        </p:nvSpPr>
        <p:spPr>
          <a:xfrm>
            <a:off x="1619672" y="0"/>
            <a:ext cx="7524300" cy="106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服裝</a:t>
            </a:r>
            <a:endParaRPr sz="3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2123728" y="1268760"/>
            <a:ext cx="6563100" cy="460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非常衛生。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連鬢角都不能露出。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1"/>
          <p:cNvPicPr preferRelativeResize="0"/>
          <p:nvPr/>
        </p:nvPicPr>
        <p:blipFill/>
        <p:spPr>
          <a:xfrm>
            <a:off x="3386088" y="2282950"/>
            <a:ext cx="3991475" cy="383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type="title"/>
          </p:nvPr>
        </p:nvSpPr>
        <p:spPr>
          <a:xfrm>
            <a:off x="1619672" y="0"/>
            <a:ext cx="7524300" cy="106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辦公室</a:t>
            </a:r>
            <a:endParaRPr sz="3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2123725" y="1268753"/>
            <a:ext cx="6563100" cy="118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裡面有:工作人員執照、食品的檢驗結果、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食品履歷、證書等。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434343"/>
                </a:solidFill>
              </a:rPr>
              <a:t>負責工作:食材檢驗及設計菜單。</a:t>
            </a:r>
            <a:endParaRPr sz="2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rPr>
              <a:t>                                             </a:t>
            </a:r>
            <a:endParaRPr>
              <a:solidFill>
                <a:schemeClr val="dk1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id="67" name="Google Shape;6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727" y="3632648"/>
            <a:ext cx="3952550" cy="23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2"/>
          <p:cNvSpPr/>
          <p:nvPr/>
        </p:nvSpPr>
        <p:spPr>
          <a:xfrm>
            <a:off x="6609025" y="4773250"/>
            <a:ext cx="1091100" cy="411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CE5CD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2"/>
          <p:cNvSpPr txBox="1"/>
          <p:nvPr/>
        </p:nvSpPr>
        <p:spPr>
          <a:xfrm>
            <a:off x="7448975" y="4675900"/>
            <a:ext cx="16950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檢驗設備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1619672" y="0"/>
            <a:ext cx="7524300" cy="106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前處理區</a:t>
            </a:r>
            <a:endParaRPr sz="3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2123728" y="1268760"/>
            <a:ext cx="6563100" cy="460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3A3838"/>
                </a:solidFill>
              </a:rPr>
              <a:t>工作:處理</a:t>
            </a:r>
            <a:r>
              <a:rPr lang="en-US" sz="2400">
                <a:solidFill>
                  <a:srgbClr val="3A3838"/>
                </a:solidFill>
              </a:rPr>
              <a:t>食材</a:t>
            </a:r>
            <a:r>
              <a:rPr lang="en-US" sz="2400">
                <a:solidFill>
                  <a:srgbClr val="3A3838"/>
                </a:solidFill>
              </a:rPr>
              <a:t>、盤點</a:t>
            </a:r>
            <a:r>
              <a:rPr lang="en-US" sz="2400">
                <a:solidFill>
                  <a:srgbClr val="3A3838"/>
                </a:solidFill>
              </a:rPr>
              <a:t>貨物</a:t>
            </a:r>
            <a:r>
              <a:rPr lang="en-US" sz="2400">
                <a:solidFill>
                  <a:srgbClr val="3A3838"/>
                </a:solidFill>
              </a:rPr>
              <a:t>、</a:t>
            </a:r>
            <a:r>
              <a:rPr lang="en-US" sz="2400"/>
              <a:t>挑選</a:t>
            </a:r>
            <a:r>
              <a:rPr lang="en-US" sz="2400"/>
              <a:t>蔬菜清洗</a:t>
            </a:r>
            <a:r>
              <a:rPr lang="en-US" sz="2400">
                <a:solidFill>
                  <a:srgbClr val="3A3838"/>
                </a:solidFill>
              </a:rPr>
              <a:t>、</a:t>
            </a:r>
            <a:endParaRPr sz="2400">
              <a:solidFill>
                <a:srgbClr val="3A3838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/>
              <a:t>準備</a:t>
            </a:r>
            <a:r>
              <a:rPr lang="en-US" sz="2400"/>
              <a:t>水果</a:t>
            </a:r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/>
        <p:spPr>
          <a:xfrm>
            <a:off x="1619675" y="2211838"/>
            <a:ext cx="3376451" cy="243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0600" y="2211850"/>
            <a:ext cx="3351825" cy="243432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/>
          <p:nvPr/>
        </p:nvSpPr>
        <p:spPr>
          <a:xfrm>
            <a:off x="5221425" y="5240925"/>
            <a:ext cx="33519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黃色塑膠簾是為了避免蚊蟲飛入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各種蓋子會分類放好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79" name="Google Shape;79;p13"/>
          <p:cNvSpPr/>
          <p:nvPr/>
        </p:nvSpPr>
        <p:spPr>
          <a:xfrm>
            <a:off x="6604725" y="4675900"/>
            <a:ext cx="331200" cy="5649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