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1" r:id="rId11"/>
    <p:sldId id="265" r:id="rId12"/>
    <p:sldId id="268" r:id="rId13"/>
    <p:sldId id="271" r:id="rId14"/>
    <p:sldId id="270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73" r:id="rId28"/>
    <p:sldId id="274" r:id="rId29"/>
    <p:sldId id="275" r:id="rId30"/>
    <p:sldId id="272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7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5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8.wdp"/><Relationship Id="rId5" Type="http://schemas.openxmlformats.org/officeDocument/2006/relationships/image" Target="../media/image19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.jpg"/><Relationship Id="rId7" Type="http://schemas.openxmlformats.org/officeDocument/2006/relationships/image" Target="../media/image3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4.png"/><Relationship Id="rId4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4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image" Target="../media/image11.jpeg"/><Relationship Id="rId7" Type="http://schemas.openxmlformats.org/officeDocument/2006/relationships/slide" Target="slide4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13089" y="1484784"/>
            <a:ext cx="77724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TW" altLang="en-US" sz="66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華康娃娃體" pitchFamily="81" charset="-120"/>
                <a:ea typeface="華康娃娃體" pitchFamily="81" charset="-120"/>
              </a:rPr>
              <a:t>成語小學堂</a:t>
            </a:r>
          </a:p>
        </p:txBody>
      </p:sp>
      <p:sp>
        <p:nvSpPr>
          <p:cNvPr id="4" name="矩形 3"/>
          <p:cNvSpPr/>
          <p:nvPr/>
        </p:nvSpPr>
        <p:spPr>
          <a:xfrm>
            <a:off x="574668" y="3231059"/>
            <a:ext cx="8084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作者：李羿廷、廖浩鈞、楊蘭宇</a:t>
            </a:r>
            <a:endParaRPr lang="zh-TW" alt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0476" y1="66087" x2="60476" y2="66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872" y="3937000"/>
            <a:ext cx="2667000" cy="2921000"/>
          </a:xfrm>
          <a:prstGeom prst="rect">
            <a:avLst/>
          </a:prstGeom>
          <a:scene3d>
            <a:camera prst="orthographicFront">
              <a:rot lat="11" lon="10799999" rev="21599919"/>
            </a:camera>
            <a:lightRig rig="threePt" dir="t"/>
          </a:scene3d>
          <a:sp3d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8000" y1="54222" x2="68000" y2="54222"/>
                        <a14:foregroundMark x1="61778" y1="50667" x2="61778" y2="50667"/>
                        <a14:foregroundMark x1="64889" y1="56444" x2="64889" y2="56444"/>
                        <a14:foregroundMark x1="27556" y1="69778" x2="27556" y2="69778"/>
                        <a14:foregroundMark x1="27556" y1="69778" x2="27556" y2="69778"/>
                        <a14:foregroundMark x1="27556" y1="70222" x2="27556" y2="70222"/>
                        <a14:foregroundMark x1="27556" y1="70222" x2="27556" y2="70222"/>
                        <a14:foregroundMark x1="27556" y1="70222" x2="27556" y2="7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8809">
            <a:off x="1624413" y="5108552"/>
            <a:ext cx="2143125" cy="21431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6" y="123518"/>
            <a:ext cx="1428750" cy="9525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05885"/>
            <a:ext cx="1428750" cy="9525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965" y="599768"/>
            <a:ext cx="1428750" cy="9525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6752" y="3937000"/>
            <a:ext cx="1428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68924 2.96296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8.88889E-6 C 0.00556 0.00093 0.01129 0.0007 0.01667 0.00278 C 0.03022 0.00834 0.04827 0.03102 0.05834 0.04445 C 0.06181 0.04908 0.06251 0.05741 0.06667 0.06112 C 0.07327 0.0669 0.09011 0.08542 0.09792 0.08889 C 0.10209 0.09075 0.11042 0.09445 0.11042 0.09445 C 0.12952 0.09352 0.15591 0.09514 0.17709 0.08889 C 0.19497 0.08357 0.21355 0.07894 0.23126 0.07223 C 0.24098 0.06852 0.25435 0.06158 0.26459 0.06112 C 0.28126 0.06042 0.29792 0.06112 0.31459 0.06112 " pathEditMode="relative" ptsTypes="fffffffff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C 0.0066 -0.01319 0.0033 -0.01111 0.02084 -0.01111 C 0.07986 -0.01111 0.13889 -0.00926 0.19792 -0.00833 C 0.20712 -0.00208 0.20712 -0.00254 0.21667 0.00556 C 0.22084 0.00903 0.22917 0.01667 0.22917 0.01667 C 0.23056 0.01945 0.23143 0.02269 0.23334 0.025 C 0.23855 0.03125 0.24618 0.03403 0.25 0.04167 C 0.25539 0.05255 0.25174 0.04884 0.26042 0.05278 C 0.2632 0.05834 0.26598 0.06389 0.26875 0.06945 C 0.27014 0.07222 0.27292 0.07778 0.27292 0.07778 C 0.27605 0.09422 0.27934 0.11158 0.28334 0.12778 C 0.28542 0.14977 0.28976 0.17014 0.29375 0.19167 C 0.29427 0.19491 0.29688 0.19699 0.29792 0.2 C 0.29966 0.20533 0.3007 0.21111 0.30209 0.21667 C 0.30295 0.21991 0.30504 0.22199 0.30625 0.225 C 0.30782 0.22871 0.30851 0.23287 0.31042 0.23611 C 0.31789 0.24792 0.31667 0.23542 0.31667 0.24722 " pathEditMode="relative" ptsTypes="ffffff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5.92593E-6 C 0.00312 0.01273 0.00538 0.01597 0.01458 0.02222 C 0.02135 0.03564 0.03003 0.0405 0.04166 0.04444 C 0.06805 0.04212 0.08923 0.03726 0.11458 0.03055 C 0.13055 0.01643 0.14999 0.00786 0.16857 0.00277 C 0.17256 -0.00232 0.17742 -0.00602 0.18124 -0.01112 C 0.18298 -0.01343 0.18315 -0.01806 0.18541 -0.01945 C 0.18958 -0.022 0.20746 -0.02454 0.21458 -0.02778 C 0.22152 -0.04167 0.21666 -0.03426 0.23124 -0.04723 C 0.23367 -0.04931 0.23506 -0.05348 0.23749 -0.05556 C 0.2427 -0.06019 0.2493 -0.06019 0.25416 -0.06667 " pathEditMode="relative" ptsTypes="ffffffffff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C 0.01944 0.03287 0.03924 0.06181 0.0625 0.08889 C 0.07031 0.09792 0.07344 0.10949 0.08333 0.11389 C 0.0908 0.12384 0.1 0.13287 0.10833 0.14167 C 0.11233 0.14583 0.11736 0.14815 0.12083 0.15278 C 0.13073 0.16597 0.12552 0.16227 0.13542 0.16667 C 0.13993 0.17269 0.14549 0.17731 0.15 0.18333 C 0.15174 0.18565 0.15208 0.18981 0.15417 0.19167 C 0.15781 0.19468 0.16302 0.19398 0.16667 0.19722 C 0.16875 0.19907 0.17083 0.20093 0.17292 0.20278 C 0.17778 0.20185 0.18281 0.20185 0.1875 0.2 C 0.18993 0.19907 0.19149 0.19606 0.19375 0.19444 C 0.20833 0.1838 0.2059 0.18542 0.21667 0.18056 C 0.24253 0.14606 0.20503 0.19282 0.2375 0.16389 C 0.24375 0.15833 0.25 0.15278 0.25625 0.14722 C 0.26649 0.13796 0.27326 0.12292 0.28333 0.11389 C 0.28924 0.10208 0.29653 0.09444 0.3 0.08056 C 0.29931 0.06852 0.30139 0.05556 0.29792 0.04444 C 0.29601 0.03819 0.28958 0.03704 0.28542 0.03333 C 0.28299 0.03125 0.2816 0.02731 0.27917 0.025 C 0.27656 0.02269 0.27378 0.02106 0.27083 0.01944 C 0.26684 0.01736 0.25833 0.01389 0.25833 0.01389 C 0.25069 0.01481 0.24271 0.01366 0.23542 0.01667 C 0.23299 0.01759 0.23316 0.02292 0.23125 0.025 C 0.22951 0.02685 0.22708 0.02685 0.225 0.02778 C 0.21892 0.03588 0.21545 0.04375 0.20833 0.05 C 0.20608 0.06204 0.20625 0.05741 0.20625 0.06389 " pathEditMode="relative" ptsTypes="ffffffffffffffffffffffffff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二十四角星形 4"/>
          <p:cNvSpPr/>
          <p:nvPr/>
        </p:nvSpPr>
        <p:spPr>
          <a:xfrm>
            <a:off x="-889367" y="-531440"/>
            <a:ext cx="7367397" cy="3816423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華康娃娃體" pitchFamily="81" charset="-120"/>
                <a:ea typeface="華康娃娃體" pitchFamily="81" charset="-120"/>
              </a:rPr>
              <a:t>答錯了！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好好想想，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重新再答</a:t>
            </a:r>
            <a:r>
              <a:rPr lang="zh-TW" altLang="en-US" sz="4800" dirty="0" smtClean="0">
                <a:latin typeface="華康娃娃體" pitchFamily="81" charset="-120"/>
                <a:ea typeface="華康娃娃體" pitchFamily="81" charset="-120"/>
              </a:rPr>
              <a:t>一次！</a:t>
            </a:r>
            <a:endParaRPr lang="zh-TW" altLang="en-US" sz="4800" dirty="0"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6" name="圓角矩形 5">
            <a:hlinkClick r:id="rId4" action="ppaction://hlinksldjump"/>
          </p:cNvPr>
          <p:cNvSpPr/>
          <p:nvPr/>
        </p:nvSpPr>
        <p:spPr>
          <a:xfrm>
            <a:off x="0" y="5489848"/>
            <a:ext cx="345638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華康娃娃體" pitchFamily="81" charset="-120"/>
                <a:ea typeface="華康娃娃體" pitchFamily="81" charset="-120"/>
              </a:rPr>
              <a:t>再答一次！</a:t>
            </a:r>
            <a:endParaRPr lang="zh-TW" altLang="en-US" sz="4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667" y1="6548" x2="62667" y2="6548"/>
                        <a14:foregroundMark x1="52333" y1="19048" x2="52333" y2="19048"/>
                        <a14:foregroundMark x1="72000" y1="65476" x2="72000" y2="65476"/>
                        <a14:foregroundMark x1="68000" y1="73810" x2="68000" y2="73810"/>
                        <a14:foregroundMark x1="73000" y1="79167" x2="73000" y2="79167"/>
                        <a14:foregroundMark x1="35333" y1="66667" x2="35333" y2="66667"/>
                        <a14:foregroundMark x1="36333" y1="79762" x2="36333" y2="79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78766"/>
            <a:ext cx="4582195" cy="256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7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  <p:sndAc>
          <p:stSnd>
            <p:snd r:embed="rId2" name="explode.wav"/>
          </p:stSnd>
        </p:sndAc>
      </p:transition>
    </mc:Choice>
    <mc:Fallback xmlns="">
      <p:transition spd="slow" advClick="0">
        <p:fade/>
        <p:sndAc>
          <p:stSnd>
            <p:snd r:embed="rId7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第三題</a:t>
            </a:r>
            <a:endParaRPr lang="zh-TW" altLang="en-US" sz="6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525" y1="49455" x2="5525" y2="49455"/>
                        <a14:foregroundMark x1="58932" y1="46909" x2="58932" y2="46909"/>
                        <a14:foregroundMark x1="15101" y1="42545" x2="15101" y2="42545"/>
                        <a14:foregroundMark x1="15101" y1="42545" x2="15101" y2="42545"/>
                        <a14:foregroundMark x1="18416" y1="80000" x2="18416" y2="80000"/>
                        <a14:foregroundMark x1="25783" y1="86909" x2="25783" y2="86909"/>
                        <a14:foregroundMark x1="36464" y1="61455" x2="36464" y2="61455"/>
                        <a14:foregroundMark x1="49355" y1="70545" x2="49355" y2="70545"/>
                        <a14:foregroundMark x1="73665" y1="32364" x2="73665" y2="32364"/>
                        <a14:foregroundMark x1="71823" y1="77818" x2="71823" y2="77818"/>
                        <a14:foregroundMark x1="33702" y1="16000" x2="33702" y2="16000"/>
                        <a14:foregroundMark x1="33886" y1="11273" x2="33886" y2="11273"/>
                        <a14:foregroundMark x1="36832" y1="37455" x2="36832" y2="37455"/>
                        <a14:backgroundMark x1="51197" y1="12000" x2="51197" y2="12000"/>
                        <a14:backgroundMark x1="50276" y1="39636" x2="50276" y2="39636"/>
                        <a14:backgroundMark x1="50645" y1="38909" x2="51565" y2="39636"/>
                        <a14:backgroundMark x1="53591" y1="54182" x2="55064" y2="61455"/>
                        <a14:backgroundMark x1="57274" y1="68727" x2="57274" y2="68727"/>
                        <a14:backgroundMark x1="63352" y1="88000" x2="63352" y2="88000"/>
                        <a14:backgroundMark x1="54880" y1="86909" x2="54880" y2="86909"/>
                        <a14:backgroundMark x1="54880" y1="86182" x2="54880" y2="86182"/>
                        <a14:backgroundMark x1="79558" y1="90182" x2="79558" y2="90182"/>
                        <a14:backgroundMark x1="79374" y1="90182" x2="79374" y2="90182"/>
                        <a14:backgroundMark x1="86188" y1="86909" x2="86188" y2="86909"/>
                        <a14:backgroundMark x1="88766" y1="61818" x2="89319" y2="46182"/>
                        <a14:backgroundMark x1="24678" y1="75636" x2="24678" y2="75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116931"/>
            <a:ext cx="6896100" cy="3492500"/>
          </a:xfrm>
        </p:spPr>
      </p:pic>
      <p:pic>
        <p:nvPicPr>
          <p:cNvPr id="6" name="YouTube   Spring In My Step  Silent Part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3265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形圖說文字 3">
            <a:hlinkClick r:id="rId5" action="ppaction://hlinksldjump"/>
          </p:cNvPr>
          <p:cNvSpPr/>
          <p:nvPr/>
        </p:nvSpPr>
        <p:spPr>
          <a:xfrm>
            <a:off x="990713" y="620688"/>
            <a:ext cx="3960440" cy="2160240"/>
          </a:xfrm>
          <a:prstGeom prst="wedgeEllipseCallout">
            <a:avLst>
              <a:gd name="adj1" fmla="val -57824"/>
              <a:gd name="adj2" fmla="val 454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anose="040B0509000000000000" pitchFamily="81" charset="-120"/>
                <a:ea typeface="華康娃娃體" panose="040B0509000000000000" pitchFamily="81" charset="-120"/>
              </a:rPr>
              <a:t>口是心非</a:t>
            </a:r>
            <a:endParaRPr lang="en-US" altLang="zh-TW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5" name="橢圓形圖說文字 4">
            <a:hlinkClick r:id="rId6" action="ppaction://hlinksldjump"/>
          </p:cNvPr>
          <p:cNvSpPr/>
          <p:nvPr/>
        </p:nvSpPr>
        <p:spPr>
          <a:xfrm>
            <a:off x="4951153" y="2996952"/>
            <a:ext cx="3024336" cy="1800200"/>
          </a:xfrm>
          <a:prstGeom prst="wedgeEllipseCallout">
            <a:avLst>
              <a:gd name="adj1" fmla="val 64019"/>
              <a:gd name="adj2" fmla="val 403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anose="040B0509000000000000" pitchFamily="81" charset="-120"/>
                <a:ea typeface="華康娃娃體" panose="040B0509000000000000" pitchFamily="81" charset="-120"/>
              </a:rPr>
              <a:t>口直心快</a:t>
            </a:r>
          </a:p>
        </p:txBody>
      </p:sp>
      <p:sp>
        <p:nvSpPr>
          <p:cNvPr id="6" name="橢圓形圖說文字 5">
            <a:hlinkClick r:id="rId6" action="ppaction://hlinksldjump"/>
          </p:cNvPr>
          <p:cNvSpPr/>
          <p:nvPr/>
        </p:nvSpPr>
        <p:spPr>
          <a:xfrm>
            <a:off x="1115616" y="4149080"/>
            <a:ext cx="3384376" cy="1512168"/>
          </a:xfrm>
          <a:prstGeom prst="wedgeEllipseCallout">
            <a:avLst>
              <a:gd name="adj1" fmla="val -50902"/>
              <a:gd name="adj2" fmla="val 681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anose="040B0509000000000000" pitchFamily="81" charset="-120"/>
                <a:ea typeface="華康娃娃體" panose="040B0509000000000000" pitchFamily="81" charset="-120"/>
              </a:rPr>
              <a:t>心服</a:t>
            </a:r>
            <a:r>
              <a:rPr lang="zh-TW" alt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anose="040B0509000000000000" pitchFamily="81" charset="-120"/>
                <a:ea typeface="華康娃娃體" panose="040B0509000000000000" pitchFamily="81" charset="-120"/>
              </a:rPr>
              <a:t>口服</a:t>
            </a:r>
          </a:p>
        </p:txBody>
      </p:sp>
      <p:sp>
        <p:nvSpPr>
          <p:cNvPr id="2" name="矩形 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YouTube   Spring In My Step  Silent Part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868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2" y="0"/>
            <a:ext cx="9144000" cy="6858000"/>
          </a:xfrm>
          <a:prstGeom prst="rect">
            <a:avLst/>
          </a:prstGeom>
        </p:spPr>
      </p:pic>
      <p:sp>
        <p:nvSpPr>
          <p:cNvPr id="7" name="二十四角星形 6"/>
          <p:cNvSpPr/>
          <p:nvPr/>
        </p:nvSpPr>
        <p:spPr>
          <a:xfrm>
            <a:off x="-889367" y="-531440"/>
            <a:ext cx="7367397" cy="3816423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華康娃娃體" pitchFamily="81" charset="-120"/>
                <a:ea typeface="華康娃娃體" pitchFamily="81" charset="-120"/>
              </a:rPr>
              <a:t>答錯了！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好好想想，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重新再答</a:t>
            </a:r>
            <a:r>
              <a:rPr lang="zh-TW" altLang="en-US" sz="4800" dirty="0" smtClean="0">
                <a:latin typeface="華康娃娃體" pitchFamily="81" charset="-120"/>
                <a:ea typeface="華康娃娃體" pitchFamily="81" charset="-120"/>
              </a:rPr>
              <a:t>一次！</a:t>
            </a:r>
            <a:endParaRPr lang="zh-TW" altLang="en-US" sz="4800" dirty="0"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8" name="圓角矩形 7">
            <a:hlinkClick r:id="rId4" action="ppaction://hlinksldjump"/>
          </p:cNvPr>
          <p:cNvSpPr/>
          <p:nvPr/>
        </p:nvSpPr>
        <p:spPr>
          <a:xfrm>
            <a:off x="0" y="5489848"/>
            <a:ext cx="345638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華康娃娃體" pitchFamily="81" charset="-120"/>
                <a:ea typeface="華康娃娃體" pitchFamily="81" charset="-120"/>
              </a:rPr>
              <a:t>再答一次！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738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  <p:sndAc>
          <p:stSnd>
            <p:snd r:embed="rId2" name="explode.wav"/>
          </p:stSnd>
        </p:sndAc>
      </p:transition>
    </mc:Choice>
    <mc:Fallback xmlns="">
      <p:transition spd="slow" advClick="0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-10666"/>
            <a:ext cx="8568952" cy="7426528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692" y="-243408"/>
            <a:ext cx="5689748" cy="4364514"/>
          </a:xfrm>
          <a:prstGeom prst="rect">
            <a:avLst/>
          </a:prstGeom>
        </p:spPr>
      </p:pic>
      <p:sp>
        <p:nvSpPr>
          <p:cNvPr id="7" name="橢圓形圖說文字 6">
            <a:hlinkClick r:id="rId6" action="ppaction://hlinksldjump"/>
          </p:cNvPr>
          <p:cNvSpPr/>
          <p:nvPr/>
        </p:nvSpPr>
        <p:spPr>
          <a:xfrm>
            <a:off x="-166402" y="4005064"/>
            <a:ext cx="4032447" cy="2376264"/>
          </a:xfrm>
          <a:prstGeom prst="wedgeEllipseCallout">
            <a:avLst>
              <a:gd name="adj1" fmla="val 57802"/>
              <a:gd name="adj2" fmla="val -298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下一</a:t>
            </a:r>
            <a:r>
              <a:rPr lang="zh-TW" alt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關</a:t>
            </a:r>
            <a:endParaRPr lang="en-US" altLang="zh-TW" sz="6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7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an dir="u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81481E-6 L -0.67326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第四題</a:t>
            </a:r>
            <a:endParaRPr lang="zh-TW" altLang="en-US" sz="66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2072481"/>
            <a:ext cx="4279900" cy="3581400"/>
          </a:xfrm>
        </p:spPr>
      </p:pic>
      <p:pic>
        <p:nvPicPr>
          <p:cNvPr id="6" name="YouTube   Spring In My Step  Silent Part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3265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9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形圖說文字 3">
            <a:hlinkClick r:id="rId5" action="ppaction://hlinksldjump"/>
          </p:cNvPr>
          <p:cNvSpPr/>
          <p:nvPr/>
        </p:nvSpPr>
        <p:spPr>
          <a:xfrm>
            <a:off x="990713" y="620688"/>
            <a:ext cx="3960440" cy="2160240"/>
          </a:xfrm>
          <a:prstGeom prst="wedgeEllipseCallout">
            <a:avLst>
              <a:gd name="adj1" fmla="val -57824"/>
              <a:gd name="adj2" fmla="val 454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anose="040B0509000000000000" pitchFamily="81" charset="-120"/>
                <a:ea typeface="華康娃娃體" panose="040B0509000000000000" pitchFamily="81" charset="-120"/>
              </a:rPr>
              <a:t>不立文字</a:t>
            </a:r>
            <a:endParaRPr lang="en-US" altLang="zh-TW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5" name="橢圓形圖說文字 4">
            <a:hlinkClick r:id="rId5" action="ppaction://hlinksldjump"/>
          </p:cNvPr>
          <p:cNvSpPr/>
          <p:nvPr/>
        </p:nvSpPr>
        <p:spPr>
          <a:xfrm>
            <a:off x="4951153" y="2996952"/>
            <a:ext cx="3024336" cy="1800200"/>
          </a:xfrm>
          <a:prstGeom prst="wedgeEllipseCallout">
            <a:avLst>
              <a:gd name="adj1" fmla="val 64019"/>
              <a:gd name="adj2" fmla="val 403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片</a:t>
            </a:r>
            <a:r>
              <a:rPr lang="zh-TW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紙</a:t>
            </a:r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只</a:t>
            </a:r>
            <a:r>
              <a:rPr lang="zh-TW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字</a:t>
            </a:r>
          </a:p>
        </p:txBody>
      </p:sp>
      <p:sp>
        <p:nvSpPr>
          <p:cNvPr id="6" name="橢圓形圖說文字 5">
            <a:hlinkClick r:id="rId6" action="ppaction://hlinksldjump"/>
          </p:cNvPr>
          <p:cNvSpPr/>
          <p:nvPr/>
        </p:nvSpPr>
        <p:spPr>
          <a:xfrm>
            <a:off x="1115616" y="4149080"/>
            <a:ext cx="3384376" cy="1512168"/>
          </a:xfrm>
          <a:prstGeom prst="wedgeEllipseCallout">
            <a:avLst>
              <a:gd name="adj1" fmla="val -50902"/>
              <a:gd name="adj2" fmla="val 681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anose="040B0509000000000000" pitchFamily="81" charset="-120"/>
                <a:ea typeface="華康娃娃體" panose="040B0509000000000000" pitchFamily="81" charset="-120"/>
              </a:rPr>
              <a:t>白紙黑字</a:t>
            </a:r>
            <a:endParaRPr lang="zh-TW" alt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YouTube   Spring In My Step  Silent Part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868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二十四角星形 6"/>
          <p:cNvSpPr/>
          <p:nvPr/>
        </p:nvSpPr>
        <p:spPr>
          <a:xfrm>
            <a:off x="-889367" y="-531440"/>
            <a:ext cx="7367397" cy="3816423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華康娃娃體" pitchFamily="81" charset="-120"/>
                <a:ea typeface="華康娃娃體" pitchFamily="81" charset="-120"/>
              </a:rPr>
              <a:t>答錯了！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好好想想，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重新再答</a:t>
            </a:r>
            <a:r>
              <a:rPr lang="zh-TW" altLang="en-US" sz="4800" dirty="0" smtClean="0">
                <a:latin typeface="華康娃娃體" pitchFamily="81" charset="-120"/>
                <a:ea typeface="華康娃娃體" pitchFamily="81" charset="-120"/>
              </a:rPr>
              <a:t>一次！</a:t>
            </a:r>
            <a:endParaRPr lang="zh-TW" altLang="en-US" sz="4800" dirty="0"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8" name="圓角矩形 7">
            <a:hlinkClick r:id="rId3" action="ppaction://hlinksldjump"/>
          </p:cNvPr>
          <p:cNvSpPr/>
          <p:nvPr/>
        </p:nvSpPr>
        <p:spPr>
          <a:xfrm>
            <a:off x="0" y="5489848"/>
            <a:ext cx="345638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華康娃娃體" pitchFamily="81" charset="-120"/>
                <a:ea typeface="華康娃娃體" pitchFamily="81" charset="-120"/>
              </a:rPr>
              <a:t>再答一次！</a:t>
            </a:r>
            <a:endParaRPr lang="zh-TW" altLang="en-US" sz="4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0888"/>
            <a:ext cx="5649788" cy="47295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669" y="2852936"/>
            <a:ext cx="3048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  <p:sndAc>
          <p:stSnd>
            <p:snd r:embed="rId2" name="bomb.wav"/>
          </p:stSnd>
        </p:sndAc>
      </p:transition>
    </mc:Choice>
    <mc:Fallback xmlns="">
      <p:transition spd="slow" advClick="0">
        <p:fade/>
        <p:sndAc>
          <p:stSnd>
            <p:snd r:embed="rId6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形圖說文字 6">
            <a:hlinkClick r:id="rId4" action="ppaction://hlinksldjump"/>
          </p:cNvPr>
          <p:cNvSpPr/>
          <p:nvPr/>
        </p:nvSpPr>
        <p:spPr>
          <a:xfrm>
            <a:off x="-166402" y="4005064"/>
            <a:ext cx="4032447" cy="2376264"/>
          </a:xfrm>
          <a:prstGeom prst="wedgeEllipseCallout">
            <a:avLst>
              <a:gd name="adj1" fmla="val 57802"/>
              <a:gd name="adj2" fmla="val -298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下一關</a:t>
            </a:r>
            <a:endParaRPr lang="en-US" altLang="zh-TW" sz="6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4" y="3304835"/>
            <a:ext cx="4491236" cy="377672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295650" cy="2667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2976" y="730636"/>
            <a:ext cx="3511996" cy="33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an dir="u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C -0.01736 -0.05764 -0.02257 -0.18449 0.01111 -0.25185 C 0.01354 -0.26806 0.02361 -0.28056 0.03056 -0.29445 C 0.03316 -0.29954 0.03351 -0.30602 0.03611 -0.31111 C 0.0375 -0.31412 0.04011 -0.31574 0.04167 -0.31852 C 0.04531 -0.325 0.04983 -0.33357 0.05278 -0.34074 C 0.06025 -0.35903 0.06424 -0.38426 0.07778 -0.3963 C 0.08368 -0.4081 0.09184 -0.41366 0.1 -0.42222 C 0.10955 -0.43218 0.11962 -0.4463 0.13056 -0.4537 C 0.13351 -0.45556 0.13715 -0.45556 0.14028 -0.45741 C 0.15677 -0.46551 0.17257 -0.47639 0.19028 -0.47963 C 0.2125 -0.48357 0.23646 -0.4831 0.25834 -0.48889 C 0.28854 -0.49699 0.31823 -0.50764 0.34844 -0.51667 C 0.36372 -0.52685 0.38004 -0.53287 0.39584 -0.54074 C 0.40018 -0.54282 0.40365 -0.54699 0.40834 -0.54815 C 0.41424 -0.54954 0.42014 -0.54931 0.42639 -0.55 C 0.44497 -0.55509 0.48334 -0.55741 0.48334 -0.55741 C 0.61563 -0.55671 0.74792 -0.55671 0.88038 -0.55556 C 0.90643 -0.55532 0.94705 -0.54445 0.97084 -0.52963 C 0.99375 -0.51528 1.00886 -0.48472 1.02917 -0.46667 C 1.03507 -0.4507 1.0283 -0.46713 1.03594 -0.4537 C 1.04132 -0.44445 1.04827 -0.42732 1.05139 -0.41667 C 1.06059 -0.38565 1.0658 -0.34931 1.07066 -0.31667 C 1.07014 -0.2912 1.07118 -0.26667 1.06511 -0.24259 C 1.06476 -0.23519 1.06493 -0.22755 1.06389 -0.22037 C 1.06337 -0.21829 1.06163 -0.2169 1.06094 -0.21482 C 1.06025 -0.21065 1.06025 -0.20602 1.05955 -0.20185 C 1.05903 -0.19676 1.05799 -0.1919 1.05695 -0.18704 C 1.05538 -0.18148 1.05365 -0.17616 1.05278 -0.17037 C 1.05226 -0.16736 1.05209 -0.16412 1.05139 -0.16111 C 1.0507 -0.15741 1.04844 -0.15 1.04844 -0.15 C 1.04722 -0.13727 1.04445 -0.11667 1.03594 -0.10926 C 1.03472 -0.10255 1.03403 -0.09537 1.03177 -0.08889 C 1.03108 -0.08681 1.02986 -0.08542 1.02917 -0.08333 C 1.02483 -0.07107 1.02952 -0.07222 1.02361 -0.07222 " pathEditMode="relative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第五題</a:t>
            </a:r>
            <a:endParaRPr lang="zh-TW" altLang="en-US" sz="6600" dirty="0"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3323" y1="29183" x2="53323" y2="29183"/>
                        <a14:foregroundMark x1="36953" y1="28016" x2="36953" y2="28016"/>
                        <a14:foregroundMark x1="56078" y1="28016" x2="56078" y2="28016"/>
                        <a14:foregroundMark x1="18963" y1="29961" x2="18963" y2="29961"/>
                        <a14:foregroundMark x1="78930" y1="30350" x2="78930" y2="30350"/>
                        <a14:foregroundMark x1="69692" y1="50973" x2="69692" y2="50973"/>
                        <a14:foregroundMark x1="30146" y1="51946" x2="30146" y2="51946"/>
                        <a14:foregroundMark x1="38574" y1="70623" x2="38574" y2="70623"/>
                        <a14:foregroundMark x1="61264" y1="69844" x2="61264" y2="69844"/>
                        <a14:foregroundMark x1="50243" y1="86965" x2="50243" y2="86965"/>
                        <a14:backgroundMark x1="52512" y1="29961" x2="52512" y2="29961"/>
                        <a14:backgroundMark x1="53971" y1="29377" x2="53971" y2="29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42" y="1600200"/>
            <a:ext cx="5432916" cy="4525963"/>
          </a:xfrm>
        </p:spPr>
      </p:pic>
      <p:pic>
        <p:nvPicPr>
          <p:cNvPr id="6" name="YouTube   Spring In My Step  Silent Part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3265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8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1485" y="1442886"/>
            <a:ext cx="8229600" cy="435183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請仔細看題目</a:t>
            </a:r>
            <a:endParaRPr lang="en-US" altLang="zh-TW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限時</a:t>
            </a:r>
            <a:r>
              <a:rPr lang="en-US" altLang="zh-TW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10</a:t>
            </a:r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秒鐘</a:t>
            </a:r>
            <a:endParaRPr lang="en-US" altLang="zh-TW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請</a:t>
            </a:r>
            <a:r>
              <a:rPr lang="zh-TW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踴躍舉手</a:t>
            </a:r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回答</a:t>
            </a:r>
            <a:endParaRPr lang="en-US" altLang="zh-TW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獎品</a:t>
            </a:r>
            <a:r>
              <a:rPr lang="en-US" altLang="zh-TW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:</a:t>
            </a:r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一個</a:t>
            </a:r>
            <a:r>
              <a:rPr lang="zh-TW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沙漏</a:t>
            </a:r>
            <a:endParaRPr lang="en-US" altLang="zh-TW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sz="3600" b="1" dirty="0"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92280" y="427223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zh-TW" altLang="en-US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49019" y="282478"/>
            <a:ext cx="69847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遊戲規則</a:t>
            </a:r>
            <a:endParaRPr lang="zh-TW" alt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  <a:p>
            <a:endParaRPr lang="zh-TW" altLang="en-US" dirty="0"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16" name="圓角矩形 15">
            <a:hlinkClick r:id="rId3" action="ppaction://hlinksldjump"/>
          </p:cNvPr>
          <p:cNvSpPr/>
          <p:nvPr/>
        </p:nvSpPr>
        <p:spPr>
          <a:xfrm>
            <a:off x="4289150" y="5592418"/>
            <a:ext cx="4824536" cy="1071347"/>
          </a:xfrm>
          <a:prstGeom prst="roundRect">
            <a:avLst>
              <a:gd name="adj" fmla="val 4875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開始遊戲</a:t>
            </a:r>
          </a:p>
        </p:txBody>
      </p:sp>
    </p:spTree>
    <p:extLst>
      <p:ext uri="{BB962C8B-B14F-4D97-AF65-F5344CB8AC3E}">
        <p14:creationId xmlns:p14="http://schemas.microsoft.com/office/powerpoint/2010/main" val="2004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形圖說文字 3">
            <a:hlinkClick r:id="rId5" action="ppaction://hlinksldjump"/>
          </p:cNvPr>
          <p:cNvSpPr/>
          <p:nvPr/>
        </p:nvSpPr>
        <p:spPr>
          <a:xfrm>
            <a:off x="990713" y="620688"/>
            <a:ext cx="3960440" cy="2160240"/>
          </a:xfrm>
          <a:prstGeom prst="wedgeEllipseCallout">
            <a:avLst>
              <a:gd name="adj1" fmla="val -57824"/>
              <a:gd name="adj2" fmla="val 454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一毛不拔</a:t>
            </a:r>
            <a:endParaRPr lang="en-US" altLang="zh-TW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5" name="橢圓形圖說文字 4">
            <a:hlinkClick r:id="rId6" action="ppaction://hlinksldjump"/>
          </p:cNvPr>
          <p:cNvSpPr/>
          <p:nvPr/>
        </p:nvSpPr>
        <p:spPr>
          <a:xfrm>
            <a:off x="4951153" y="2996952"/>
            <a:ext cx="3024336" cy="1800200"/>
          </a:xfrm>
          <a:prstGeom prst="wedgeEllipseCallout">
            <a:avLst>
              <a:gd name="adj1" fmla="val 64019"/>
              <a:gd name="adj2" fmla="val 403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九牛一毛</a:t>
            </a:r>
            <a:endParaRPr lang="zh-TW" alt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6" name="橢圓形圖說文字 5">
            <a:hlinkClick r:id="rId5" action="ppaction://hlinksldjump"/>
          </p:cNvPr>
          <p:cNvSpPr/>
          <p:nvPr/>
        </p:nvSpPr>
        <p:spPr>
          <a:xfrm>
            <a:off x="1077870" y="4221088"/>
            <a:ext cx="3384376" cy="1512168"/>
          </a:xfrm>
          <a:prstGeom prst="wedgeEllipseCallout">
            <a:avLst>
              <a:gd name="adj1" fmla="val -50902"/>
              <a:gd name="adj2" fmla="val 681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anose="040B0509000000000000" pitchFamily="81" charset="-120"/>
                <a:ea typeface="華康娃娃體" panose="040B0509000000000000" pitchFamily="81" charset="-120"/>
              </a:rPr>
              <a:t>牛刀小試</a:t>
            </a:r>
            <a:endParaRPr lang="zh-TW" alt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anose="040B0509000000000000" pitchFamily="81" charset="-120"/>
              <a:ea typeface="華康娃娃體" panose="040B0509000000000000" pitchFamily="81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YouTube   Spring In My Step  Silent Part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868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二十四角星形 6"/>
          <p:cNvSpPr/>
          <p:nvPr/>
        </p:nvSpPr>
        <p:spPr>
          <a:xfrm>
            <a:off x="-889367" y="-531440"/>
            <a:ext cx="7367397" cy="3816423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華康娃娃體" pitchFamily="81" charset="-120"/>
                <a:ea typeface="華康娃娃體" pitchFamily="81" charset="-120"/>
              </a:rPr>
              <a:t>答錯了！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好好想想，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重新再答</a:t>
            </a:r>
            <a:r>
              <a:rPr lang="zh-TW" altLang="en-US" sz="4800" dirty="0" smtClean="0">
                <a:latin typeface="華康娃娃體" pitchFamily="81" charset="-120"/>
                <a:ea typeface="華康娃娃體" pitchFamily="81" charset="-120"/>
              </a:rPr>
              <a:t>一次！</a:t>
            </a:r>
            <a:endParaRPr lang="zh-TW" altLang="en-US" sz="4800" dirty="0"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8" name="圓角矩形 7">
            <a:hlinkClick r:id="rId3" action="ppaction://hlinksldjump"/>
          </p:cNvPr>
          <p:cNvSpPr/>
          <p:nvPr/>
        </p:nvSpPr>
        <p:spPr>
          <a:xfrm>
            <a:off x="0" y="5489848"/>
            <a:ext cx="345638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華康娃娃體" pitchFamily="81" charset="-120"/>
                <a:ea typeface="華康娃娃體" pitchFamily="81" charset="-120"/>
              </a:rPr>
              <a:t>再答一次！</a:t>
            </a:r>
            <a:endParaRPr lang="zh-TW" altLang="en-US" sz="4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95421"/>
            <a:ext cx="5904656" cy="389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6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  <p:sndAc>
          <p:stSnd>
            <p:snd r:embed="rId2" name="bomb.wav"/>
          </p:stSnd>
        </p:sndAc>
      </p:transition>
    </mc:Choice>
    <mc:Fallback xmlns="">
      <p:transition spd="slow" advClick="0">
        <p:fade/>
        <p:sndAc>
          <p:stSnd>
            <p:snd r:embed="rId5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形圖說文字 6">
            <a:hlinkClick r:id="rId4" action="ppaction://hlinksldjump"/>
          </p:cNvPr>
          <p:cNvSpPr/>
          <p:nvPr/>
        </p:nvSpPr>
        <p:spPr>
          <a:xfrm>
            <a:off x="-166402" y="4005064"/>
            <a:ext cx="4032447" cy="2376264"/>
          </a:xfrm>
          <a:prstGeom prst="wedgeEllipseCallout">
            <a:avLst>
              <a:gd name="adj1" fmla="val 57802"/>
              <a:gd name="adj2" fmla="val -298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下一</a:t>
            </a:r>
            <a:r>
              <a:rPr lang="zh-TW" altLang="en-US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題</a:t>
            </a:r>
            <a:endParaRPr lang="en-US" altLang="zh-TW" sz="6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763950" cy="38164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812160" cy="33843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14" y="-4068"/>
            <a:ext cx="34099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an dir="u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第</a:t>
            </a:r>
            <a:r>
              <a:rPr lang="zh-TW" altLang="en-US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六</a:t>
            </a:r>
            <a:r>
              <a:rPr lang="zh-TW" alt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題</a:t>
            </a:r>
            <a:endParaRPr lang="zh-TW" altLang="en-US" sz="6600" dirty="0"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6" name="YouTube   Spring In My Step  Silent Part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2656" y="5949280"/>
            <a:ext cx="609600" cy="609600"/>
          </a:xfrm>
          <a:prstGeom prst="rect">
            <a:avLst/>
          </a:prstGeom>
        </p:spPr>
      </p:pic>
      <p:sp>
        <p:nvSpPr>
          <p:cNvPr id="10" name="內容版面配置區 9"/>
          <p:cNvSpPr>
            <a:spLocks noGrp="1"/>
          </p:cNvSpPr>
          <p:nvPr>
            <p:ph idx="1"/>
          </p:nvPr>
        </p:nvSpPr>
        <p:spPr>
          <a:xfrm>
            <a:off x="539552" y="203291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0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華康娃娃W5注音字" panose="040B0500000000000000" pitchFamily="82" charset="-120"/>
                <a:ea typeface="華康娃娃W5注音字" panose="040B0500000000000000" pitchFamily="82" charset="-120"/>
              </a:rPr>
              <a:t>泵</a:t>
            </a:r>
            <a:endParaRPr lang="zh-TW" altLang="en-US" sz="20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華康娃娃W5注音字" panose="040B0500000000000000" pitchFamily="82" charset="-120"/>
              <a:ea typeface="華康娃娃W5注音字" panose="040B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66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形圖說文字 3">
            <a:hlinkClick r:id="rId5" action="ppaction://hlinksldjump"/>
          </p:cNvPr>
          <p:cNvSpPr/>
          <p:nvPr/>
        </p:nvSpPr>
        <p:spPr>
          <a:xfrm>
            <a:off x="990713" y="620688"/>
            <a:ext cx="3960440" cy="2160240"/>
          </a:xfrm>
          <a:prstGeom prst="wedgeEllipseCallout">
            <a:avLst>
              <a:gd name="adj1" fmla="val -57824"/>
              <a:gd name="adj2" fmla="val 454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水落石出</a:t>
            </a:r>
            <a:endParaRPr lang="en-US" altLang="zh-TW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5" name="橢圓形圖說文字 4">
            <a:hlinkClick r:id="rId6" action="ppaction://hlinksldjump"/>
          </p:cNvPr>
          <p:cNvSpPr/>
          <p:nvPr/>
        </p:nvSpPr>
        <p:spPr>
          <a:xfrm>
            <a:off x="4951153" y="2996952"/>
            <a:ext cx="3024336" cy="1800200"/>
          </a:xfrm>
          <a:prstGeom prst="wedgeEllipseCallout">
            <a:avLst>
              <a:gd name="adj1" fmla="val 64019"/>
              <a:gd name="adj2" fmla="val 403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水石清華</a:t>
            </a:r>
          </a:p>
        </p:txBody>
      </p:sp>
      <p:sp>
        <p:nvSpPr>
          <p:cNvPr id="2" name="矩形 1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YouTube   Spring In My Step  Silent Part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8680" y="6248400"/>
            <a:ext cx="609600" cy="609600"/>
          </a:xfrm>
          <a:prstGeom prst="rect">
            <a:avLst/>
          </a:prstGeom>
        </p:spPr>
      </p:pic>
      <p:sp>
        <p:nvSpPr>
          <p:cNvPr id="10" name="橢圓形圖說文字 9">
            <a:hlinkClick r:id="rId6" action="ppaction://hlinksldjump"/>
          </p:cNvPr>
          <p:cNvSpPr/>
          <p:nvPr/>
        </p:nvSpPr>
        <p:spPr>
          <a:xfrm>
            <a:off x="1077870" y="4221088"/>
            <a:ext cx="3384376" cy="1512168"/>
          </a:xfrm>
          <a:prstGeom prst="wedgeEllipseCallout">
            <a:avLst>
              <a:gd name="adj1" fmla="val -50902"/>
              <a:gd name="adj2" fmla="val 681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anose="040B0509000000000000" pitchFamily="81" charset="-120"/>
                <a:ea typeface="華康娃娃體" panose="040B0509000000000000" pitchFamily="81" charset="-120"/>
              </a:rPr>
              <a:t>水枯石爛</a:t>
            </a:r>
          </a:p>
        </p:txBody>
      </p:sp>
    </p:spTree>
    <p:extLst>
      <p:ext uri="{BB962C8B-B14F-4D97-AF65-F5344CB8AC3E}">
        <p14:creationId xmlns:p14="http://schemas.microsoft.com/office/powerpoint/2010/main" val="11652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>
            <a:hlinkClick r:id="rId3" action="ppaction://hlinksldjump"/>
          </p:cNvPr>
          <p:cNvSpPr/>
          <p:nvPr/>
        </p:nvSpPr>
        <p:spPr>
          <a:xfrm>
            <a:off x="0" y="5489848"/>
            <a:ext cx="345638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華康娃娃體" pitchFamily="81" charset="-120"/>
                <a:ea typeface="華康娃娃體" pitchFamily="81" charset="-120"/>
              </a:rPr>
              <a:t>再答一次！</a:t>
            </a:r>
            <a:endParaRPr lang="zh-TW" altLang="en-US" sz="44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772816"/>
            <a:ext cx="4419121" cy="4032448"/>
          </a:xfrm>
          <a:prstGeom prst="rect">
            <a:avLst/>
          </a:prstGeom>
        </p:spPr>
      </p:pic>
      <p:sp>
        <p:nvSpPr>
          <p:cNvPr id="7" name="二十四角星形 6"/>
          <p:cNvSpPr/>
          <p:nvPr/>
        </p:nvSpPr>
        <p:spPr>
          <a:xfrm>
            <a:off x="-1620687" y="-531440"/>
            <a:ext cx="8098718" cy="4032448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華康娃娃體" pitchFamily="81" charset="-120"/>
                <a:ea typeface="華康娃娃體" pitchFamily="81" charset="-120"/>
              </a:rPr>
              <a:t>答錯了！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好好想想，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重新再答</a:t>
            </a:r>
            <a:r>
              <a:rPr lang="zh-TW" altLang="en-US" sz="4800" dirty="0" smtClean="0">
                <a:latin typeface="華康娃娃體" pitchFamily="81" charset="-120"/>
                <a:ea typeface="華康娃娃體" pitchFamily="81" charset="-120"/>
              </a:rPr>
              <a:t>一次！</a:t>
            </a:r>
            <a:endParaRPr lang="zh-TW" altLang="en-US" sz="4800" dirty="0"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50" b="100000" l="0" r="100000">
                        <a14:foregroundMark x1="44750" y1="62083" x2="44750" y2="62083"/>
                        <a14:foregroundMark x1="26250" y1="82083" x2="26250" y2="82083"/>
                        <a14:backgroundMark x1="14500" y1="70000" x2="14500" y2="70000"/>
                        <a14:backgroundMark x1="86250" y1="74167" x2="86250" y2="74167"/>
                        <a14:backgroundMark x1="86250" y1="74167" x2="86250" y2="74167"/>
                        <a14:backgroundMark x1="86250" y1="74167" x2="70250" y2="80000"/>
                        <a14:backgroundMark x1="75000" y1="65833" x2="84750" y2="92083"/>
                        <a14:backgroundMark x1="86250" y1="63750" x2="63250" y2="83333"/>
                        <a14:backgroundMark x1="66750" y1="66667" x2="91750" y2="56250"/>
                        <a14:backgroundMark x1="91750" y1="56250" x2="91750" y2="92500"/>
                        <a14:backgroundMark x1="66250" y1="52083" x2="96250" y2="50417"/>
                        <a14:backgroundMark x1="74750" y1="92083" x2="51000" y2="95000"/>
                        <a14:backgroundMark x1="48250" y1="96250" x2="6750" y2="96250"/>
                        <a14:backgroundMark x1="7750" y1="81250" x2="8250" y2="55000"/>
                        <a14:backgroundMark x1="13000" y1="64167" x2="18750" y2="83333"/>
                        <a14:backgroundMark x1="18750" y1="83333" x2="4750" y2="92083"/>
                        <a14:backgroundMark x1="11250" y1="52500" x2="20750" y2="70833"/>
                        <a14:backgroundMark x1="58000" y1="34167" x2="58000" y2="34167"/>
                        <a14:backgroundMark x1="4500" y1="48750" x2="4500" y2="48750"/>
                        <a14:backgroundMark x1="7250" y1="47500" x2="22500" y2="47500"/>
                        <a14:backgroundMark x1="66000" y1="47500" x2="92000" y2="47500"/>
                        <a14:backgroundMark x1="62250" y1="46250" x2="62250" y2="46250"/>
                        <a14:backgroundMark x1="30750" y1="47500" x2="20000" y2="47500"/>
                        <a14:backgroundMark x1="34750" y1="46667" x2="34750" y2="4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02026"/>
            <a:ext cx="9956711" cy="59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  <p:sndAc>
          <p:stSnd>
            <p:snd r:embed="rId2" name="bomb.wav"/>
          </p:stSnd>
        </p:sndAc>
      </p:transition>
    </mc:Choice>
    <mc:Fallback xmlns="">
      <p:transition spd="slow" advClick="0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橢圓形圖說文字 6">
            <a:hlinkClick r:id="rId4" action="ppaction://hlinksldjump"/>
          </p:cNvPr>
          <p:cNvSpPr/>
          <p:nvPr/>
        </p:nvSpPr>
        <p:spPr>
          <a:xfrm>
            <a:off x="-166402" y="4005064"/>
            <a:ext cx="4032447" cy="2376264"/>
          </a:xfrm>
          <a:prstGeom prst="wedgeEllipseCallout">
            <a:avLst>
              <a:gd name="adj1" fmla="val 57802"/>
              <a:gd name="adj2" fmla="val -298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下一頁</a:t>
            </a:r>
            <a:endParaRPr lang="en-US" altLang="zh-TW" sz="6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1323528"/>
            <a:ext cx="4572000" cy="4572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6" y="620688"/>
            <a:ext cx="2952328" cy="29523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76" y="2924944"/>
            <a:ext cx="4171121" cy="41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>
        <p14:pan dir="u"/>
        <p:sndAc>
          <p:stSnd>
            <p:snd r:embed="rId2" name="chimes.wav"/>
          </p:stSnd>
        </p:sndAc>
      </p:transition>
    </mc:Choice>
    <mc:Fallback>
      <p:transition spd="slow" advClick="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1547664" y="2420888"/>
            <a:ext cx="6192688" cy="25202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zh-TW" altLang="en-US" sz="8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有獎徵答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83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 loop="1">
            <p:snd r:embed="rId2" name="coin.wav"/>
          </p:stSnd>
        </p:sndAc>
      </p:transition>
    </mc:Choice>
    <mc:Fallback xmlns="">
      <p:transition spd="slow">
        <p:fade/>
        <p:sndAc>
          <p:stSnd loop="1"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764704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TW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Q1</a:t>
            </a:r>
            <a:r>
              <a:rPr lang="zh-TW" alt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請問我</a:t>
            </a:r>
            <a:r>
              <a:rPr lang="zh-TW" alt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們</a:t>
            </a:r>
            <a:r>
              <a:rPr lang="en-US" altLang="zh-TW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PPT</a:t>
            </a:r>
            <a:r>
              <a:rPr lang="zh-TW" alt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主要的角色是甚麼</a:t>
            </a:r>
            <a:r>
              <a:rPr lang="en-US" altLang="zh-TW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?</a:t>
            </a:r>
            <a:endParaRPr lang="zh-TW" alt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4212976" y="342900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A:</a:t>
            </a:r>
            <a:r>
              <a:rPr lang="zh-TW" alt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角落生物</a:t>
            </a:r>
            <a:endParaRPr lang="zh-TW" alt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84984"/>
            <a:ext cx="4355976" cy="54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59259E-6 C 0.26841 0.00463 0.48542 0.01111 0.77709 0.01389 C 0.90712 0.03056 1.02952 0.02917 1.16251 0.03056 C 1.16754 0.05093 1.16355 0.04306 1.17292 0.05556 C 1.17431 0.06435 1.17744 0.07732 1.17292 0.08611 C 1.16719 0.09722 1.16147 0.09583 1.15417 0.1 C 1.13629 0.11019 1.15539 0.10023 1.13751 0.11389 C 1.13403 0.11644 1.12344 0.11875 1.12084 0.11945 C 1.11199 0.13125 1.09758 0.14051 1.08542 0.14445 C 1.07848 0.1507 1.07101 0.15116 1.06459 0.15833 C 1.05556 0.16852 1.05278 0.18218 1.04584 0.19445 C 1.04306 0.20903 1.04098 0.21528 1.04584 0.23333 C 1.04653 0.23611 1.05001 0.23565 1.05209 0.23611 C 1.06962 0.24074 1.08143 0.24259 1.09792 0.25 C 1.10886 0.25486 1.10226 0.25116 1.11667 0.26389 C 1.11876 0.26574 1.12292 0.26945 1.12292 0.26945 C 1.12431 0.275 1.1257 0.28056 1.12709 0.28611 C 1.12778 0.28889 1.12917 0.29445 1.12917 0.29445 C 1.12692 0.31366 1.12605 0.34352 1.11251 0.35556 C 1.10799 0.37338 1.11147 0.36806 1.10626 0.375 " pathEditMode="relative" ptsTypes="fffffffffffffffffff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8000" y1="54222" x2="68000" y2="54222"/>
                        <a14:foregroundMark x1="61778" y1="50667" x2="61778" y2="50667"/>
                        <a14:foregroundMark x1="64889" y1="56444" x2="64889" y2="56444"/>
                        <a14:foregroundMark x1="27556" y1="69778" x2="27556" y2="69778"/>
                        <a14:foregroundMark x1="27556" y1="69778" x2="27556" y2="69778"/>
                        <a14:foregroundMark x1="27556" y1="70222" x2="27556" y2="70222"/>
                        <a14:foregroundMark x1="27556" y1="70222" x2="27556" y2="70222"/>
                        <a14:foregroundMark x1="27556" y1="70222" x2="27556" y2="70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8809">
            <a:off x="539231" y="3932879"/>
            <a:ext cx="3430367" cy="343036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5903" y="764704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altLang="zh-TW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Q2</a:t>
            </a:r>
            <a:r>
              <a:rPr lang="zh-TW" alt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請問第一頁左下角的角落生物是甚麼職業</a:t>
            </a:r>
            <a:r>
              <a:rPr lang="en-US" altLang="zh-TW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華康娃娃體" pitchFamily="81" charset="-120"/>
                <a:ea typeface="華康娃娃體" pitchFamily="81" charset="-120"/>
              </a:rPr>
              <a:t>?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-4392488" y="3452787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A:</a:t>
            </a:r>
            <a:r>
              <a:rPr lang="zh-TW" alt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偵探</a:t>
            </a:r>
            <a:endParaRPr lang="zh-TW" alt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36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59259E-6 C 0.26841 0.00463 0.48542 0.01111 0.77709 0.01389 C 0.90712 0.03056 1.02952 0.02917 1.16251 0.03056 C 1.16754 0.05093 1.16355 0.04306 1.17292 0.05556 C 1.17431 0.06435 1.17744 0.07732 1.17292 0.08611 C 1.16719 0.09722 1.16147 0.09583 1.15417 0.1 C 1.13629 0.11019 1.15539 0.10023 1.13751 0.11389 C 1.13403 0.11644 1.12344 0.11875 1.12084 0.11945 C 1.11199 0.13125 1.09758 0.14051 1.08542 0.14445 C 1.07848 0.1507 1.07101 0.15116 1.06459 0.15833 C 1.05556 0.16852 1.05278 0.18218 1.04584 0.19445 C 1.04306 0.20903 1.04098 0.21528 1.04584 0.23333 C 1.04653 0.23611 1.05001 0.23565 1.05209 0.23611 C 1.06962 0.24074 1.08143 0.24259 1.09792 0.25 C 1.10886 0.25486 1.10226 0.25116 1.11667 0.26389 C 1.11876 0.26574 1.12292 0.26945 1.12292 0.26945 C 1.12431 0.275 1.1257 0.28056 1.12709 0.28611 C 1.12778 0.28889 1.12917 0.29445 1.12917 0.29445 C 1.12692 0.31366 1.12605 0.34352 1.11251 0.35556 C 1.10799 0.37338 1.11147 0.36806 1.10626 0.375 " pathEditMode="relative" ptsTypes="fffffffffffffffffff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第一題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2944" y1="28402" x2="12944" y2="28402"/>
                        <a14:foregroundMark x1="10230" y1="14793" x2="11065" y2="14793"/>
                        <a14:foregroundMark x1="10021" y1="43195" x2="10021" y2="43195"/>
                        <a14:foregroundMark x1="8351" y1="57988" x2="8351" y2="57988"/>
                        <a14:foregroundMark x1="6889" y1="69231" x2="6889" y2="69231"/>
                        <a14:foregroundMark x1="24843" y1="17160" x2="24843" y2="17160"/>
                        <a14:foregroundMark x1="30689" y1="65089" x2="30689" y2="65089"/>
                        <a14:foregroundMark x1="55324" y1="30769" x2="55324" y2="30769"/>
                        <a14:foregroundMark x1="49478" y1="14793" x2="50313" y2="14793"/>
                        <a14:foregroundMark x1="53653" y1="44379" x2="53653" y2="44379"/>
                        <a14:foregroundMark x1="51775" y1="58580" x2="52610" y2="58580"/>
                        <a14:foregroundMark x1="49687" y1="69822" x2="49687" y2="69822"/>
                        <a14:foregroundMark x1="82046" y1="66864" x2="82046" y2="66864"/>
                        <a14:foregroundMark x1="85177" y1="57988" x2="85177" y2="57988"/>
                        <a14:foregroundMark x1="85804" y1="41420" x2="85804" y2="41420"/>
                        <a14:foregroundMark x1="80585" y1="84024" x2="80585" y2="84024"/>
                        <a14:foregroundMark x1="64509" y1="17160" x2="64509" y2="17160"/>
                        <a14:foregroundMark x1="72025" y1="66272" x2="72025" y2="66272"/>
                        <a14:foregroundMark x1="82672" y1="28994" x2="82672" y2="28994"/>
                        <a14:foregroundMark x1="85595" y1="18343" x2="85595" y2="18343"/>
                        <a14:backgroundMark x1="31106" y1="40237" x2="31106" y2="40237"/>
                        <a14:backgroundMark x1="75783" y1="45562" x2="75783" y2="45562"/>
                        <a14:backgroundMark x1="76409" y1="46746" x2="76409" y2="46746"/>
                        <a14:backgroundMark x1="70564" y1="40828" x2="70564" y2="40828"/>
                        <a14:backgroundMark x1="69937" y1="58580" x2="69937" y2="58580"/>
                        <a14:backgroundMark x1="70564" y1="75740" x2="70564" y2="75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29" y="2352752"/>
            <a:ext cx="6083300" cy="2146300"/>
          </a:xfrm>
          <a:prstGeom prst="rect">
            <a:avLst/>
          </a:prstGeom>
        </p:spPr>
      </p:pic>
      <p:pic>
        <p:nvPicPr>
          <p:cNvPr id="5" name="YouTube   Spring In My Step  Silent Partner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32656" y="594928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8611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464"/>
            <a:ext cx="8136904" cy="6453336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67544" y="5179640"/>
            <a:ext cx="8136904" cy="144016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我們祝各位學長姊們</a:t>
            </a:r>
            <a:endParaRPr lang="en-US" altLang="zh-TW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  <a:p>
            <a:pPr algn="ctr"/>
            <a:r>
              <a:rPr lang="zh-TW" alt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畢業快樂</a:t>
            </a:r>
          </a:p>
        </p:txBody>
      </p:sp>
    </p:spTree>
    <p:extLst>
      <p:ext uri="{BB962C8B-B14F-4D97-AF65-F5344CB8AC3E}">
        <p14:creationId xmlns:p14="http://schemas.microsoft.com/office/powerpoint/2010/main" val="12404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pplause.wav"/>
          </p:stSnd>
        </p:sndAc>
      </p:transition>
    </mc:Choice>
    <mc:Fallback xmlns="">
      <p:transition spd="slow">
        <p:circl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形圖說文字 3">
            <a:hlinkClick r:id="rId5" action="ppaction://hlinksldjump"/>
          </p:cNvPr>
          <p:cNvSpPr/>
          <p:nvPr/>
        </p:nvSpPr>
        <p:spPr>
          <a:xfrm>
            <a:off x="971600" y="620688"/>
            <a:ext cx="3960440" cy="2160240"/>
          </a:xfrm>
          <a:prstGeom prst="wedgeEllipseCallout">
            <a:avLst>
              <a:gd name="adj1" fmla="val -57824"/>
              <a:gd name="adj2" fmla="val 454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三心二意</a:t>
            </a:r>
            <a:endParaRPr lang="en-US" altLang="zh-TW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5" name="橢圓形圖說文字 4">
            <a:hlinkClick r:id="rId6" action="ppaction://hlinksldjump"/>
          </p:cNvPr>
          <p:cNvSpPr/>
          <p:nvPr/>
        </p:nvSpPr>
        <p:spPr>
          <a:xfrm>
            <a:off x="4951153" y="2996952"/>
            <a:ext cx="3024336" cy="1800200"/>
          </a:xfrm>
          <a:prstGeom prst="wedgeEllipseCallout">
            <a:avLst>
              <a:gd name="adj1" fmla="val 64019"/>
              <a:gd name="adj2" fmla="val 403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三言兩語</a:t>
            </a:r>
            <a:endParaRPr lang="zh-TW" altLang="en-US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6" name="橢圓形圖說文字 5">
            <a:hlinkClick r:id="rId5" action="ppaction://hlinksldjump"/>
          </p:cNvPr>
          <p:cNvSpPr/>
          <p:nvPr/>
        </p:nvSpPr>
        <p:spPr>
          <a:xfrm>
            <a:off x="1115616" y="4149080"/>
            <a:ext cx="3384376" cy="1512168"/>
          </a:xfrm>
          <a:prstGeom prst="wedgeEllipseCallout">
            <a:avLst>
              <a:gd name="adj1" fmla="val -50902"/>
              <a:gd name="adj2" fmla="val 681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三三兩兩</a:t>
            </a:r>
            <a:endParaRPr lang="zh-TW" alt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9" name="YouTube   Spring In My Step  Silent Part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868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6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456" y="-387424"/>
            <a:ext cx="7270806" cy="75021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27" y="404664"/>
            <a:ext cx="4014171" cy="3600400"/>
          </a:xfrm>
          <a:prstGeom prst="rect">
            <a:avLst/>
          </a:prstGeom>
        </p:spPr>
      </p:pic>
      <p:sp>
        <p:nvSpPr>
          <p:cNvPr id="6" name="橢圓形圖說文字 5">
            <a:hlinkClick r:id="rId5" action="ppaction://hlinksldjump"/>
          </p:cNvPr>
          <p:cNvSpPr/>
          <p:nvPr/>
        </p:nvSpPr>
        <p:spPr>
          <a:xfrm>
            <a:off x="-166402" y="4005064"/>
            <a:ext cx="4032447" cy="2376264"/>
          </a:xfrm>
          <a:prstGeom prst="wedgeEllipseCallout">
            <a:avLst>
              <a:gd name="adj1" fmla="val 57802"/>
              <a:gd name="adj2" fmla="val -298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下一關</a:t>
            </a:r>
            <a:endParaRPr lang="zh-TW" alt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31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64947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17032"/>
            <a:ext cx="5408637" cy="3436596"/>
          </a:xfrm>
          <a:prstGeom prst="rect">
            <a:avLst/>
          </a:prstGeom>
        </p:spPr>
      </p:pic>
      <p:sp>
        <p:nvSpPr>
          <p:cNvPr id="2" name="二十四角星形 1"/>
          <p:cNvSpPr/>
          <p:nvPr/>
        </p:nvSpPr>
        <p:spPr>
          <a:xfrm>
            <a:off x="-889367" y="-531440"/>
            <a:ext cx="7367397" cy="3816423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0" dirty="0">
                <a:latin typeface="華康娃娃體" pitchFamily="81" charset="-120"/>
                <a:ea typeface="華康娃娃體" pitchFamily="81" charset="-120"/>
              </a:rPr>
              <a:t>答錯了！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好好想想，</a:t>
            </a:r>
          </a:p>
          <a:p>
            <a:pPr algn="ctr"/>
            <a:r>
              <a:rPr lang="zh-TW" altLang="en-US" sz="4800" dirty="0">
                <a:latin typeface="華康娃娃體" pitchFamily="81" charset="-120"/>
                <a:ea typeface="華康娃娃體" pitchFamily="81" charset="-120"/>
              </a:rPr>
              <a:t>重新再答</a:t>
            </a:r>
            <a:r>
              <a:rPr lang="zh-TW" altLang="en-US" sz="4800" dirty="0" smtClean="0">
                <a:latin typeface="華康娃娃體" pitchFamily="81" charset="-120"/>
                <a:ea typeface="華康娃娃體" pitchFamily="81" charset="-120"/>
              </a:rPr>
              <a:t>一次！</a:t>
            </a:r>
            <a:endParaRPr lang="zh-TW" altLang="en-US" sz="4800" dirty="0"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3" name="圓角矩形 2">
            <a:hlinkClick r:id="rId7" action="ppaction://hlinksldjump"/>
          </p:cNvPr>
          <p:cNvSpPr/>
          <p:nvPr/>
        </p:nvSpPr>
        <p:spPr>
          <a:xfrm>
            <a:off x="0" y="5489848"/>
            <a:ext cx="3456384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dirty="0">
                <a:latin typeface="華康娃娃體" pitchFamily="81" charset="-120"/>
                <a:ea typeface="華康娃娃體" pitchFamily="81" charset="-120"/>
              </a:rPr>
              <a:t>再答一次！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9944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  <p:sndAc>
          <p:stSnd>
            <p:snd r:embed="rId2" name="explode.wav"/>
          </p:stSnd>
        </p:sndAc>
      </p:transition>
    </mc:Choice>
    <mc:Fallback xmlns="">
      <p:transition spd="slow" advClick="0">
        <p:fade/>
        <p:sndAc>
          <p:stSnd>
            <p:snd r:embed="rId8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第二題</a:t>
            </a:r>
            <a:endParaRPr lang="zh-TW" altLang="en-US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350" y1="47887" x2="7350" y2="47887"/>
                        <a14:foregroundMark x1="4677" y1="28873" x2="4677" y2="28873"/>
                        <a14:foregroundMark x1="22049" y1="24648" x2="22049" y2="24648"/>
                        <a14:foregroundMark x1="37862" y1="23944" x2="37862" y2="23944"/>
                        <a14:foregroundMark x1="52561" y1="33803" x2="52561" y2="33803"/>
                        <a14:foregroundMark x1="59465" y1="28169" x2="59465" y2="28169"/>
                        <a14:foregroundMark x1="91091" y1="20423" x2="91091" y2="20423"/>
                        <a14:backgroundMark x1="27394" y1="11268" x2="27394" y2="11268"/>
                        <a14:backgroundMark x1="42539" y1="21127" x2="42539" y2="21127"/>
                        <a14:backgroundMark x1="10022" y1="8451" x2="10022" y2="8451"/>
                        <a14:backgroundMark x1="12472" y1="30282" x2="12472" y2="30282"/>
                        <a14:backgroundMark x1="21826" y1="11268" x2="21826" y2="11268"/>
                        <a14:backgroundMark x1="27394" y1="51408" x2="27394" y2="51408"/>
                        <a14:backgroundMark x1="20490" y1="42958" x2="20490" y2="42958"/>
                        <a14:backgroundMark x1="34967" y1="65493" x2="34967" y2="65493"/>
                        <a14:backgroundMark x1="27840" y1="59155" x2="27840" y2="59155"/>
                        <a14:backgroundMark x1="33408" y1="59859" x2="33408" y2="59859"/>
                        <a14:backgroundMark x1="41648" y1="88732" x2="41648" y2="88732"/>
                        <a14:backgroundMark x1="40089" y1="39437" x2="40089" y2="39437"/>
                        <a14:backgroundMark x1="36526" y1="33803" x2="36526" y2="33803"/>
                        <a14:backgroundMark x1="42762" y1="4930" x2="42762" y2="4930"/>
                        <a14:backgroundMark x1="54120" y1="15493" x2="54120" y2="15493"/>
                        <a14:backgroundMark x1="50557" y1="39437" x2="50557" y2="39437"/>
                        <a14:backgroundMark x1="59465" y1="45070" x2="59465" y2="45070"/>
                        <a14:backgroundMark x1="49220" y1="30986" x2="49220" y2="30986"/>
                        <a14:backgroundMark x1="49220" y1="65493" x2="49220" y2="65493"/>
                        <a14:backgroundMark x1="58129" y1="54930" x2="58129" y2="54930"/>
                        <a14:backgroundMark x1="54566" y1="46479" x2="54566" y2="46479"/>
                        <a14:backgroundMark x1="59911" y1="13380" x2="59911" y2="13380"/>
                        <a14:backgroundMark x1="71269" y1="11268" x2="71269" y2="11268"/>
                        <a14:backgroundMark x1="66592" y1="14085" x2="66592" y2="14085"/>
                        <a14:backgroundMark x1="69933" y1="40845" x2="69933" y2="40845"/>
                        <a14:backgroundMark x1="83073" y1="55634" x2="83073" y2="55634"/>
                        <a14:backgroundMark x1="75501" y1="38028" x2="75501" y2="38028"/>
                        <a14:backgroundMark x1="76615" y1="69718" x2="76615" y2="69718"/>
                        <a14:backgroundMark x1="78174" y1="33099" x2="78174" y2="33099"/>
                        <a14:backgroundMark x1="91314" y1="36620" x2="91314" y2="36620"/>
                        <a14:backgroundMark x1="75501" y1="69014" x2="75501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702300" cy="1803400"/>
          </a:xfrm>
        </p:spPr>
      </p:pic>
      <p:pic>
        <p:nvPicPr>
          <p:cNvPr id="6" name="YouTube   Spring In My Step  Silent Part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3265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形圖說文字 3">
            <a:hlinkClick r:id="rId5" action="ppaction://hlinksldjump"/>
          </p:cNvPr>
          <p:cNvSpPr/>
          <p:nvPr/>
        </p:nvSpPr>
        <p:spPr>
          <a:xfrm>
            <a:off x="990713" y="620688"/>
            <a:ext cx="3960440" cy="2160240"/>
          </a:xfrm>
          <a:prstGeom prst="wedgeEllipseCallout">
            <a:avLst>
              <a:gd name="adj1" fmla="val -57824"/>
              <a:gd name="adj2" fmla="val 454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爭三保四</a:t>
            </a:r>
            <a:endParaRPr lang="en-US" altLang="zh-TW" sz="4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sp>
        <p:nvSpPr>
          <p:cNvPr id="5" name="橢圓形圖說文字 4">
            <a:hlinkClick r:id="rId5" action="ppaction://hlinksldjump"/>
          </p:cNvPr>
          <p:cNvSpPr/>
          <p:nvPr/>
        </p:nvSpPr>
        <p:spPr>
          <a:xfrm>
            <a:off x="4951153" y="2996952"/>
            <a:ext cx="3024336" cy="1800200"/>
          </a:xfrm>
          <a:prstGeom prst="wedgeEllipseCallout">
            <a:avLst>
              <a:gd name="adj1" fmla="val 64019"/>
              <a:gd name="adj2" fmla="val 403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張三李四</a:t>
            </a:r>
          </a:p>
        </p:txBody>
      </p:sp>
      <p:sp>
        <p:nvSpPr>
          <p:cNvPr id="6" name="橢圓形圖說文字 5">
            <a:hlinkClick r:id="rId6" action="ppaction://hlinksldjump"/>
          </p:cNvPr>
          <p:cNvSpPr/>
          <p:nvPr/>
        </p:nvSpPr>
        <p:spPr>
          <a:xfrm>
            <a:off x="1115616" y="4149080"/>
            <a:ext cx="3384376" cy="1512168"/>
          </a:xfrm>
          <a:prstGeom prst="wedgeEllipseCallout">
            <a:avLst>
              <a:gd name="adj1" fmla="val -50902"/>
              <a:gd name="adj2" fmla="val 6818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丟三落四</a:t>
            </a:r>
            <a:endParaRPr lang="zh-TW" alt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9" name="YouTube   Spring In My Step  Silent Part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4868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形圖說文字 5">
            <a:hlinkClick r:id="rId3" action="ppaction://hlinksldjump"/>
          </p:cNvPr>
          <p:cNvSpPr/>
          <p:nvPr/>
        </p:nvSpPr>
        <p:spPr>
          <a:xfrm>
            <a:off x="-166402" y="4005064"/>
            <a:ext cx="4032447" cy="2376264"/>
          </a:xfrm>
          <a:prstGeom prst="wedgeEllipseCallout">
            <a:avLst>
              <a:gd name="adj1" fmla="val 57802"/>
              <a:gd name="adj2" fmla="val -298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華康娃娃體" pitchFamily="81" charset="-120"/>
                <a:ea typeface="華康娃娃體" pitchFamily="81" charset="-120"/>
              </a:rPr>
              <a:t>下一關</a:t>
            </a:r>
            <a:endParaRPr lang="zh-TW" altLang="en-US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華康娃娃體" pitchFamily="81" charset="-120"/>
              <a:ea typeface="華康娃娃體" pitchFamily="81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4377203" cy="3528392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87424"/>
            <a:ext cx="5256584" cy="52565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22104"/>
            <a:ext cx="3635896" cy="36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  <p:sndAc>
          <p:stSnd>
            <p:snd r:embed="rId2" name="chimes.wav"/>
          </p:stSnd>
        </p:sndAc>
      </p:transition>
    </mc:Choice>
    <mc:Fallback xmlns="">
      <p:transition spd="slow" advClick="0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231</Words>
  <Application>Microsoft Office PowerPoint</Application>
  <PresentationFormat>如螢幕大小 (4:3)</PresentationFormat>
  <Paragraphs>73</Paragraphs>
  <Slides>30</Slides>
  <Notes>0</Notes>
  <HiddenSlides>0</HiddenSlides>
  <MMClips>12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Office 佈景主題</vt:lpstr>
      <vt:lpstr>成語小學堂</vt:lpstr>
      <vt:lpstr>PowerPoint 簡報</vt:lpstr>
      <vt:lpstr>第一題</vt:lpstr>
      <vt:lpstr>PowerPoint 簡報</vt:lpstr>
      <vt:lpstr>PowerPoint 簡報</vt:lpstr>
      <vt:lpstr>PowerPoint 簡報</vt:lpstr>
      <vt:lpstr>第二題</vt:lpstr>
      <vt:lpstr>PowerPoint 簡報</vt:lpstr>
      <vt:lpstr>PowerPoint 簡報</vt:lpstr>
      <vt:lpstr>PowerPoint 簡報</vt:lpstr>
      <vt:lpstr>第三題</vt:lpstr>
      <vt:lpstr>PowerPoint 簡報</vt:lpstr>
      <vt:lpstr>PowerPoint 簡報</vt:lpstr>
      <vt:lpstr>PowerPoint 簡報</vt:lpstr>
      <vt:lpstr>第四題</vt:lpstr>
      <vt:lpstr>PowerPoint 簡報</vt:lpstr>
      <vt:lpstr>PowerPoint 簡報</vt:lpstr>
      <vt:lpstr>PowerPoint 簡報</vt:lpstr>
      <vt:lpstr>第五題</vt:lpstr>
      <vt:lpstr>PowerPoint 簡報</vt:lpstr>
      <vt:lpstr>PowerPoint 簡報</vt:lpstr>
      <vt:lpstr>PowerPoint 簡報</vt:lpstr>
      <vt:lpstr>第六題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資優班</dc:creator>
  <cp:lastModifiedBy>資優班</cp:lastModifiedBy>
  <cp:revision>72</cp:revision>
  <dcterms:created xsi:type="dcterms:W3CDTF">2018-05-18T06:27:47Z</dcterms:created>
  <dcterms:modified xsi:type="dcterms:W3CDTF">2018-06-08T07:00:26Z</dcterms:modified>
</cp:coreProperties>
</file>