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67" r:id="rId4"/>
    <p:sldId id="257" r:id="rId5"/>
    <p:sldId id="258" r:id="rId6"/>
    <p:sldId id="259" r:id="rId7"/>
    <p:sldId id="260" r:id="rId8"/>
    <p:sldId id="263" r:id="rId9"/>
    <p:sldId id="262" r:id="rId10"/>
    <p:sldId id="264" r:id="rId11"/>
    <p:sldId id="265" r:id="rId12"/>
    <p:sldId id="266" r:id="rId13"/>
    <p:sldId id="271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34B70-27C4-44FD-A5EC-3B54FECAD9F4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6FFE4-3A00-41EA-A2C8-0CD2A85F83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93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6FFE4-3A00-41EA-A2C8-0CD2A85F832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12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6FFE4-3A00-41EA-A2C8-0CD2A85F832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36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com.tw/url?sa=i&amp;rct=j&amp;q=&amp;esrc=s&amp;source=images&amp;cd=&amp;cad=rja&amp;uact=8&amp;ved=0ahUKEwiJooml8LPRAhUHro8KHZNeAQgQjRwIBw&amp;url=https://www.tienwei.com.tw/product/goods_detail.php?goods_id%3D37&amp;psig=AFQjCNEwciZCfPDz7kzUP_159aPxT11IfQ&amp;ust=1484010557343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hyperconvergence.pixnet.net/blog/post/95207978-%E3%80%90%E8%A6%AA%E5%AD%90%E5%85%B1%E8%AE%80%E5%A5%BD%E6%9B%B8%E3%80%91%E4%BA%BA%E9%AD%9A%E7%8E%8B%E5%9C%8B%E7%9A%84%E8%AE%8A%E8%BA%AB%E9%AD%94%E8%97%A5%EF%BC%8D%E5%A6%82%E6%9E%9C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s://www.google.com.tw/url?sa=i&amp;rct=j&amp;q=&amp;esrc=s&amp;source=images&amp;cd=&amp;cad=rja&amp;uact=8&amp;ved=0ahUKEwiBtp3i8rPRAhUKP48KHb95B5kQjRwIBw&amp;url=https://tw.mall.yahoo.com/item/%E6%9B%B8%E7%AB%8B%E5%BE%97-%E6%95%85%E4%BA%8B%E5%A5%87%E6%83%B3%E6%A8%B916-%E4%BA%BA%E9%AD%9A%E7%8E%8B%E5%9C%8B%E7%9A%84%E8%AE%8A%E8%BA%AB%E9%AD%94%E8%97%A5-p049228482985&amp;psig=AFQjCNHZYyD-RU6MaUypNHQSAidp3Z3qJw&amp;ust=14840112265915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url?sa=i&amp;rct=j&amp;q=&amp;esrc=s&amp;source=images&amp;cd=&amp;cad=rja&amp;uact=8&amp;ved=0ahUKEwj4soCM87PRAhWKqY8KHSlBDjYQjRwIBw&amp;url=http://hyperconvergence.pixnet.net/blog/post/95243014-%E3%80%90%E8%A6%AA%E5%AD%90%E5%85%B1%E8%AE%80%E5%A5%BD%E6%9B%B8%E3%80%91%E4%BA%BA%E9%AD%9A%E7%8E%8B%E5%9C%8B%E7%9A%84%E8%AE%8A%E8%BA%AB%E9%AD%94%E8%97%A5%EF%BC%8D%E9%99%A4%E4%BA%86&amp;psig=AFQjCNHZYyD-RU6MaUypNHQSAidp3Z3qJw&amp;ust=1484011226591542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www.google.com.tw/url?sa=i&amp;rct=j&amp;q=&amp;esrc=s&amp;source=images&amp;cd=&amp;cad=rja&amp;uact=8&amp;ved=0ahUKEwiG-_yB87PRAhXMQI8KHSjdDm8QjRwIBw&amp;url=http://www.gkids.com.tw/book_function/book.asp?bookno%3DKL316&amp;psig=AFQjCNHZYyD-RU6MaUypNHQSAidp3Z3qJw&amp;ust=1484011226591542" TargetMode="External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&#22609;&#33184;&#28023;&#27915;&#35336;&#30059;&#65288;&#20154;&#39770;&#65289;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reenpeace.org/taiwan/zh/campaigns/ocean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ahUKEwjk2cvtk7TRAhXHW5QKHb96DcIQjRwIBw&amp;url=http://give5.info/topic/show/150&amp;psig=AFQjCNGsGmyKkOfPk_oNcFQ-robXrdIwaw&amp;ust=148402005420850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url?sa=i&amp;rct=j&amp;q=&amp;esrc=s&amp;source=images&amp;cd=&amp;cad=rja&amp;uact=8&amp;ved=0ahUKEwjg9IafhK3RAhWMlJQKHceaBOsQjRwIBw&amp;url=http://bbs.php100.com/read-htm-tid-53450.html&amp;psig=AFQjCNHBZxRdJOKr3uThiA15uCh0uTJqqQ&amp;ust=1483775353243459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hyperlink" Target="https://www.google.com.tw/url?sa=i&amp;rct=j&amp;q=&amp;esrc=s&amp;source=images&amp;cd=&amp;cad=rja&amp;uact=8&amp;ved=0ahUKEwjW6NC17rPRAhXFNo8KHf9eDlgQjRwIBw&amp;url=https://zh.wikipedia.org/wiki/%E5%93%88%E5%88%A9%C2%B7%E6%B3%A2%E7%89%B9%E4%B8%8E%E2%80%9C%E6%B7%B7%E8%A1%80%E7%8E%8B%E5%AD%90%E2%80%9D&amp;psig=AFQjCNEU-6hC40b8m3ht0qtitehjB90JGw&amp;ust=148401005774274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google.com.tw/url?sa=i&amp;rct=j&amp;q=&amp;esrc=s&amp;source=images&amp;cd=&amp;cad=rja&amp;uact=8&amp;ved=0ahUKEwj47v6Z7rPRAhWCr48KHQAGA80QjRwIBw&amp;url=http://zh.harrypotter.wikia.com/wiki/%E5%93%88%E5%88%A9%C2%B7%E6%B3%A2%E7%89%B9%E4%B8%8E%E5%87%A4%E5%87%B0%E7%A4%BE?variant%3Dzh-hk&amp;psig=AFQjCNEKz7pGDbTJg3oJA3lj3yEkB2p0YA&amp;ust=1484009996173861" TargetMode="Externa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hyperlink" Target="http://www.google.com.tw/url?sa=i&amp;rct=j&amp;q=&amp;esrc=s&amp;source=images&amp;cd=&amp;cad=rja&amp;uact=8&amp;ved=0ahUKEwiRt7Xu9rPRAhXIto8KHTCZDdMQjRwIBw&amp;url=http://sucai.redocn.com/shiliangtu/1449679.html&amp;psig=AFQjCNGGRXoRLDx6nBikh6E07R_WQcpRGQ&amp;ust=1484012295095473" TargetMode="External"/><Relationship Id="rId2" Type="http://schemas.openxmlformats.org/officeDocument/2006/relationships/hyperlink" Target="http://www.google.com.tw/url?sa=i&amp;rct=j&amp;q=&amp;esrc=s&amp;source=images&amp;cd=&amp;cad=rja&amp;uact=8&amp;ved=0ahUKEwiBxoWo6LPRAhUGn5QKHZGnBJIQjRwIBw&amp;url=http://163.29.225.74/08b_main2.php?bull_id%3D1123&amp;psig=AFQjCNFvC7x4NiSgqQ8jTiTfZL1-5-dBXQ&amp;ust=1484008418676043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0159\AppData\Local\Microsoft\Windows\Temporary Internet Files\Content.IE5\60IIUVZ5\ml0029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勘亭流W9注音字" panose="03000900000000000000" pitchFamily="66" charset="-120"/>
                <a:ea typeface="華康勘亭流W9注音字" panose="03000900000000000000" pitchFamily="66" charset="-120"/>
              </a:rPr>
              <a:t>人魚主題書展：</a:t>
            </a:r>
            <a:r>
              <a:rPr lang="en-US" altLang="zh-TW" dirty="0" smtClean="0">
                <a:latin typeface="華康勘亭流W9注音字" panose="03000900000000000000" pitchFamily="66" charset="-120"/>
                <a:ea typeface="華康勘亭流W9注音字" panose="03000900000000000000" pitchFamily="66" charset="-120"/>
              </a:rPr>
              <a:t/>
            </a:r>
            <a:br>
              <a:rPr lang="en-US" altLang="zh-TW" dirty="0" smtClean="0">
                <a:latin typeface="華康勘亭流W9注音字" panose="03000900000000000000" pitchFamily="66" charset="-120"/>
                <a:ea typeface="華康勘亭流W9注音字" panose="03000900000000000000" pitchFamily="66" charset="-120"/>
              </a:rPr>
            </a:br>
            <a:r>
              <a:rPr lang="zh-TW" altLang="en-US" dirty="0">
                <a:latin typeface="華康勘亭流W9注音字" panose="03000900000000000000" pitchFamily="66" charset="-120"/>
                <a:ea typeface="華康勘亭流W9注音字" panose="03000900000000000000" pitchFamily="66" charset="-120"/>
              </a:rPr>
              <a:t>海底的春天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書籍摘要介紹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/>
            </a:r>
            <a:b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臺北市松山區民生國小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/>
            </a:r>
            <a:b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</a:b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106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年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5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月</a:t>
            </a:r>
            <a:endParaRPr lang="zh-TW" altLang="en-US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75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3.3《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小美人魚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重返人間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（電影）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70912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2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    </a:t>
            </a:r>
            <a:r>
              <a:rPr lang="zh-TW" altLang="zh-TW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人魚</a:t>
            </a:r>
            <a:r>
              <a:rPr lang="zh-TW" altLang="zh-TW" sz="2000" dirty="0">
                <a:solidFill>
                  <a:srgbClr val="000000"/>
                </a:solidFill>
                <a:ea typeface="華康標楷W5注音字"/>
                <a:cs typeface="Times New Roman"/>
              </a:rPr>
              <a:t>愛麗</a:t>
            </a:r>
            <a:r>
              <a:rPr lang="zh-TW" altLang="zh-TW" sz="2000" dirty="0">
                <a:latin typeface="華康標楷W5破音字2" panose="03000500000000000000" pitchFamily="66" charset="-120"/>
                <a:ea typeface="華康標楷W5破音字2" panose="03000500000000000000" pitchFamily="66" charset="-120"/>
                <a:cs typeface="Times New Roman"/>
              </a:rPr>
              <a:t>兒</a:t>
            </a:r>
            <a:r>
              <a:rPr lang="zh-TW" altLang="zh-TW" sz="2000" dirty="0">
                <a:latin typeface="華康標楷W5破音字3" panose="03000500000000000000" pitchFamily="66" charset="-120"/>
                <a:ea typeface="華康標楷W5破音字3" panose="03000500000000000000" pitchFamily="66" charset="-120"/>
                <a:cs typeface="Times New Roman"/>
              </a:rPr>
              <a:t>和</a:t>
            </a:r>
            <a:r>
              <a:rPr lang="zh-TW" altLang="zh-TW" sz="2000" dirty="0">
                <a:ea typeface="華康標楷W5注音字"/>
                <a:cs typeface="Times New Roman"/>
              </a:rPr>
              <a:t>艾瑞克在陸地成婚後，他</a:t>
            </a:r>
            <a:r>
              <a:rPr lang="zh-TW" altLang="zh-TW" sz="20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</a:t>
            </a:r>
            <a:r>
              <a:rPr lang="zh-TW" altLang="zh-TW" sz="2000" dirty="0">
                <a:ea typeface="華康標楷W5注音字"/>
                <a:cs typeface="Times New Roman"/>
              </a:rPr>
              <a:t>生下美樂蒂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，</a:t>
            </a:r>
            <a:r>
              <a:rPr lang="zh-TW" altLang="en-US" sz="2000" dirty="0">
                <a:ea typeface="華康標楷W5注音字"/>
                <a:cs typeface="Times New Roman"/>
              </a:rPr>
              <a:t>女兒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希望</a:t>
            </a:r>
            <a:r>
              <a:rPr lang="zh-TW" altLang="zh-TW" sz="2000" dirty="0">
                <a:ea typeface="華康標楷W5注音字"/>
                <a:cs typeface="Times New Roman"/>
              </a:rPr>
              <a:t>能像美人魚一樣在大海中自由自在的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遨遊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，但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媽</a:t>
            </a:r>
            <a:r>
              <a:rPr lang="zh-TW" altLang="zh-TW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媽</a:t>
            </a:r>
            <a:r>
              <a:rPr lang="zh-TW" altLang="zh-TW" sz="2000" dirty="0">
                <a:ea typeface="華康標楷W5注音字"/>
                <a:cs typeface="Times New Roman"/>
              </a:rPr>
              <a:t>非常反對，在城堡外圍建了</a:t>
            </a:r>
            <a:r>
              <a:rPr lang="zh-TW" altLang="zh-TW" sz="20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堵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高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牆，命令</a:t>
            </a:r>
            <a:r>
              <a:rPr lang="zh-TW" altLang="zh-TW" sz="2000" dirty="0">
                <a:ea typeface="華康標楷W5注音字"/>
                <a:cs typeface="Times New Roman"/>
              </a:rPr>
              <a:t>所有人禁止接近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大海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。美樂蒂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違背</a:t>
            </a:r>
            <a:r>
              <a:rPr lang="zh-TW" altLang="zh-TW" sz="2000" dirty="0">
                <a:ea typeface="華康標楷W5注音字"/>
                <a:cs typeface="Times New Roman"/>
              </a:rPr>
              <a:t>父母的意願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離家出走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，被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想要</a:t>
            </a:r>
            <a:r>
              <a:rPr lang="zh-TW" altLang="zh-TW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為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姐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姐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海</a:t>
            </a:r>
            <a:r>
              <a:rPr lang="zh-TW" altLang="zh-TW" sz="2000" dirty="0">
                <a:ea typeface="華康標楷W5注音字"/>
                <a:cs typeface="Times New Roman"/>
              </a:rPr>
              <a:t>巫婆烏蘇拉報仇的莫吉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娜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知道了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，她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將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美</a:t>
            </a:r>
            <a:r>
              <a:rPr lang="zh-TW" altLang="zh-TW" sz="2000" dirty="0">
                <a:ea typeface="華康標楷W5注音字"/>
                <a:cs typeface="Times New Roman"/>
              </a:rPr>
              <a:t>樂蒂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變成美人魚</a:t>
            </a:r>
            <a:r>
              <a:rPr lang="zh-TW" altLang="zh-TW" sz="2000" dirty="0">
                <a:ea typeface="華康標楷W5注音字"/>
                <a:cs typeface="Times New Roman"/>
              </a:rPr>
              <a:t>，唆使她去盜取人魚川頓國王的三叉戟，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這樣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她才能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永遠</a:t>
            </a:r>
            <a:r>
              <a:rPr lang="zh-TW" altLang="zh-TW" sz="2000" dirty="0">
                <a:ea typeface="華康標楷W5注音字"/>
                <a:cs typeface="Times New Roman"/>
              </a:rPr>
              <a:t>成為美人魚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。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媽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媽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試圖阻止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女兒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，</a:t>
            </a:r>
            <a:r>
              <a:rPr lang="zh-TW" altLang="zh-TW" sz="2000" dirty="0">
                <a:ea typeface="華康標楷W5注音字"/>
                <a:cs typeface="Times New Roman"/>
              </a:rPr>
              <a:t>美樂蒂這才意識到自己被莫吉娜利用了，竟然偷取自己外公的東</a:t>
            </a:r>
            <a:r>
              <a:rPr lang="zh-TW" altLang="zh-TW" sz="20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西</a:t>
            </a:r>
            <a:r>
              <a:rPr lang="zh-TW" altLang="zh-TW" sz="2000" dirty="0">
                <a:ea typeface="華康標楷W5注音字"/>
                <a:cs typeface="Times New Roman"/>
              </a:rPr>
              <a:t>，讓海洋陷入威脅。最終美樂蒂冒死從莫吉娜手中搶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回三叉戟</a:t>
            </a:r>
            <a:r>
              <a:rPr lang="zh-TW" altLang="zh-TW" sz="2000" dirty="0">
                <a:ea typeface="華康標楷W5注音字"/>
                <a:cs typeface="Times New Roman"/>
              </a:rPr>
              <a:t>，莫吉娜被封印在冰塊中，與烏蘇拉的肖像畫</a:t>
            </a:r>
            <a:r>
              <a:rPr lang="zh-TW" altLang="zh-TW" sz="20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zh-TW" sz="2000" dirty="0">
                <a:ea typeface="華康標楷W5注音字"/>
                <a:cs typeface="Times New Roman"/>
              </a:rPr>
              <a:t>同沉入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海底</a:t>
            </a:r>
            <a:r>
              <a:rPr lang="zh-TW" altLang="en-US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的</a:t>
            </a:r>
            <a:r>
              <a:rPr lang="zh-TW" altLang="zh-TW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無底洞</a:t>
            </a:r>
            <a:r>
              <a:rPr lang="zh-TW" altLang="zh-TW" sz="2000" dirty="0">
                <a:solidFill>
                  <a:srgbClr val="000000"/>
                </a:solidFill>
                <a:ea typeface="華康標楷W5注音字"/>
                <a:cs typeface="Times New Roman"/>
              </a:rPr>
              <a:t>。</a:t>
            </a:r>
            <a:endParaRPr lang="zh-TW" altLang="en-US" sz="2000" dirty="0"/>
          </a:p>
        </p:txBody>
      </p:sp>
      <p:pic>
        <p:nvPicPr>
          <p:cNvPr id="6146" name="Picture 2" descr="「小美人魚2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84" y="1628800"/>
            <a:ext cx="1416003" cy="14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「小美人魚2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68352"/>
            <a:ext cx="1404217" cy="1052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「小美人魚2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19" y="5079056"/>
            <a:ext cx="1158255" cy="1158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「小美人魚2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18" y="4404957"/>
            <a:ext cx="735732" cy="53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3.4</a:t>
            </a:r>
            <a:r>
              <a:rPr lang="zh-TW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紅蠟燭與人魚</a:t>
            </a:r>
            <a:r>
              <a:rPr lang="zh-TW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（故事）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 </a:t>
            </a:r>
            <a:r>
              <a:rPr lang="zh-TW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人魚</a:t>
            </a:r>
            <a:r>
              <a:rPr lang="zh-TW" altLang="zh-TW" sz="2000" kern="100" dirty="0">
                <a:ea typeface="華康標楷W5注音字"/>
                <a:cs typeface="Times New Roman"/>
              </a:rPr>
              <a:t>媽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媽</a:t>
            </a:r>
            <a:r>
              <a:rPr lang="zh-TW" altLang="zh-TW" sz="2000" kern="100" dirty="0">
                <a:ea typeface="華康標楷W5注音字"/>
                <a:cs typeface="Times New Roman"/>
              </a:rPr>
              <a:t>希望她未來的孩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子</a:t>
            </a:r>
            <a:r>
              <a:rPr lang="zh-TW" altLang="zh-TW" sz="2000" kern="100" dirty="0">
                <a:ea typeface="華康標楷W5注音字"/>
                <a:cs typeface="Times New Roman"/>
              </a:rPr>
              <a:t>可以在陸地上過著幸福快樂的日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子</a:t>
            </a:r>
            <a:r>
              <a:rPr lang="zh-TW" altLang="zh-TW" sz="2000" kern="100" dirty="0">
                <a:ea typeface="華康標楷W5注音字"/>
                <a:cs typeface="Times New Roman"/>
              </a:rPr>
              <a:t>，於是交由一對老夫婦領養。小人魚善於畫畫，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她在</a:t>
            </a:r>
            <a:r>
              <a:rPr lang="zh-TW" altLang="zh-TW" sz="2000" kern="100" dirty="0">
                <a:ea typeface="華康標楷W5注音字"/>
                <a:cs typeface="Times New Roman"/>
              </a:rPr>
              <a:t>紅蠟燭上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畫</a:t>
            </a:r>
            <a:r>
              <a:rPr lang="zh-TW" altLang="en-US" sz="2000" kern="100" dirty="0" smtClean="0">
                <a:ea typeface="華康標楷W5注音字"/>
                <a:cs typeface="Times New Roman"/>
              </a:rPr>
              <a:t>畫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，</a:t>
            </a:r>
            <a:r>
              <a:rPr lang="zh-TW" altLang="zh-TW" sz="2000" kern="100" dirty="0">
                <a:ea typeface="華康標楷W5注音字"/>
                <a:cs typeface="Times New Roman"/>
              </a:rPr>
              <a:t>便可以保佑船隻出航平安歸來。但老夫婦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禁不</a:t>
            </a:r>
            <a:r>
              <a:rPr lang="zh-TW" altLang="zh-TW" sz="2000" kern="100" dirty="0">
                <a:ea typeface="華康標楷W5注音字"/>
                <a:cs typeface="Times New Roman"/>
              </a:rPr>
              <a:t>起錢財誘惑，將人魚賣給江湖藝人，之後只要點上紅蠟燭祈福的船隻，便會遭逢可怕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的</a:t>
            </a:r>
            <a:r>
              <a:rPr lang="en-US" altLang="zh-TW" sz="2000" kern="100" dirty="0" smtClean="0">
                <a:ea typeface="華康標楷W5注音字"/>
                <a:cs typeface="Times New Roman"/>
              </a:rPr>
              <a:t/>
            </a:r>
            <a:br>
              <a:rPr lang="en-US" altLang="zh-TW" sz="2000" kern="100" dirty="0" smtClean="0">
                <a:ea typeface="華康標楷W5注音字"/>
                <a:cs typeface="Times New Roman"/>
              </a:rPr>
            </a:br>
            <a:r>
              <a:rPr lang="zh-TW" altLang="zh-TW" sz="2000" kern="100" dirty="0" smtClean="0">
                <a:ea typeface="華康標楷W5注音字"/>
                <a:cs typeface="Times New Roman"/>
              </a:rPr>
              <a:t>災</a:t>
            </a:r>
            <a:r>
              <a:rPr lang="zh-TW" altLang="zh-TW" sz="2000" kern="1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難</a:t>
            </a:r>
            <a:r>
              <a:rPr lang="zh-TW" altLang="zh-TW" sz="2000" kern="100" dirty="0">
                <a:ea typeface="華康標楷W5注音字"/>
                <a:cs typeface="Times New Roman"/>
              </a:rPr>
              <a:t>。在一個風雨交加</a:t>
            </a:r>
            <a:r>
              <a:rPr lang="zh-TW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的</a:t>
            </a:r>
            <a:r>
              <a:rPr lang="en-US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/>
            </a:r>
            <a:br>
              <a:rPr lang="en-US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</a:br>
            <a:r>
              <a:rPr lang="zh-TW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夜晚</a:t>
            </a:r>
            <a:r>
              <a:rPr lang="zh-TW" altLang="zh-TW" sz="20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，</a:t>
            </a:r>
            <a:r>
              <a:rPr lang="zh-TW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人魚在</a:t>
            </a:r>
            <a:r>
              <a:rPr lang="zh-TW" altLang="zh-TW" sz="20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沈默的</a:t>
            </a:r>
            <a:r>
              <a:rPr lang="zh-TW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船隻</a:t>
            </a:r>
            <a:r>
              <a:rPr lang="en-US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/>
            </a:r>
            <a:br>
              <a:rPr lang="en-US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</a:br>
            <a:r>
              <a:rPr lang="zh-TW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上</a:t>
            </a:r>
            <a:r>
              <a:rPr lang="zh-TW" altLang="zh-TW" sz="20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再度回到</a:t>
            </a:r>
            <a:r>
              <a:rPr lang="zh-TW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黑暗</a:t>
            </a:r>
            <a:r>
              <a:rPr lang="zh-TW" altLang="zh-TW" sz="20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的大海中</a:t>
            </a:r>
            <a:r>
              <a:rPr lang="zh-TW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。</a:t>
            </a:r>
            <a:endParaRPr lang="zh-TW" altLang="en-US" sz="2000" dirty="0"/>
          </a:p>
        </p:txBody>
      </p:sp>
      <p:pic>
        <p:nvPicPr>
          <p:cNvPr id="4098" name="Picture 2" descr="「紅蠟燭與人魚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1440160" cy="149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732240" y="1556792"/>
            <a:ext cx="1944216" cy="489364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小川未明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ja-JP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小川未明 </a:t>
            </a:r>
            <a:r>
              <a:rPr lang="en-US" altLang="ja-JP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ja-JP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ja-JP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ja-JP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おが</a:t>
            </a:r>
            <a:r>
              <a:rPr lang="ja-JP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わ</a:t>
            </a:r>
            <a:r>
              <a:rPr lang="en-US" altLang="ja-JP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ja-JP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ja-JP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ja-JP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みめい</a:t>
            </a:r>
            <a:r>
              <a:rPr lang="ja-JP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ja-JP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ja-JP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ja-JP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1882</a:t>
            </a:r>
            <a:r>
              <a:rPr lang="ja-JP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ja-JP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ja-JP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ja-JP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ja-JP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ja-JP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-1961</a:t>
            </a:r>
            <a:r>
              <a:rPr lang="ja-JP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ja-JP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ja-JP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ja-JP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ja-JP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日）、日本小説</a:t>
            </a:r>
            <a:r>
              <a:rPr lang="ja-JP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、兒</a:t>
            </a:r>
            <a:r>
              <a:rPr lang="ja-JP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童文學</a:t>
            </a:r>
            <a:r>
              <a:rPr lang="ja-JP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作家，新潟縣高田（現上越市）</a:t>
            </a:r>
            <a:r>
              <a:rPr lang="ja-JP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出生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，是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的「安徒生」，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一生寫了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7800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篇童話，他最有名的一篇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童話也是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和人魚有關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紅蠟燭與人魚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。他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認為童話應從童心出發，尊重兒童的世界觀：「沒有什麼東西能像兒時的心靈那樣伸展開自由的羽翼，能像兒時的心靈那樣不被污染。沒有什麼時代能像少兒時期那樣，面對美麗的東西就直率地認為美麗，遇到悲傷的事情便感到悲傷，對正義的事情便激其感慨。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」是日本兒童文學之父。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100" name="Picture 4" descr="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00808"/>
            <a:ext cx="936104" cy="848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32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4.1</a:t>
            </a:r>
            <a:r>
              <a:rPr lang="zh-TW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《人魚王國的變身魔藥</a:t>
            </a:r>
            <a:r>
              <a:rPr lang="zh-TW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（故事）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</a:t>
            </a:r>
            <a:r>
              <a:rPr lang="zh-TW" altLang="zh-TW" sz="2000" kern="1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千</a:t>
            </a:r>
            <a:r>
              <a:rPr lang="zh-TW" altLang="zh-TW" sz="2000" kern="100" dirty="0">
                <a:ea typeface="華康標楷W5注音字"/>
                <a:cs typeface="Times New Roman"/>
              </a:rPr>
              <a:t>年後，臺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北</a:t>
            </a:r>
            <a:r>
              <a:rPr lang="zh-TW" altLang="en-US" sz="2000" kern="100" dirty="0">
                <a:ea typeface="華康標楷W5注音字"/>
                <a:cs typeface="Times New Roman"/>
              </a:rPr>
              <a:t>沉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入</a:t>
            </a:r>
            <a:r>
              <a:rPr lang="zh-TW" altLang="zh-TW" sz="2000" kern="100" dirty="0">
                <a:ea typeface="華康標楷W5注音字"/>
                <a:cs typeface="Times New Roman"/>
              </a:rPr>
              <a:t>海裡，成為臺北海，世界不再由人類掌控，而是人魚。人間已不再有春天，聽說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只</a:t>
            </a:r>
            <a:r>
              <a:rPr lang="zh-TW" altLang="en-US" sz="2000" kern="100" dirty="0" smtClean="0">
                <a:ea typeface="華康標楷W5注音字"/>
                <a:cs typeface="Times New Roman"/>
              </a:rPr>
              <a:t>能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在</a:t>
            </a:r>
            <a:r>
              <a:rPr lang="zh-TW" altLang="zh-TW" sz="2000" kern="100" dirty="0">
                <a:ea typeface="華康標楷W5注音字"/>
                <a:cs typeface="Times New Roman"/>
              </a:rPr>
              <a:t>海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中找到</a:t>
            </a:r>
            <a:r>
              <a:rPr lang="zh-TW" altLang="zh-TW" sz="2000" kern="100" dirty="0">
                <a:ea typeface="華康標楷W5注音字"/>
                <a:cs typeface="Times New Roman"/>
              </a:rPr>
              <a:t>。透過人魚的協助，小傑帶著病危的媽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媽</a:t>
            </a:r>
            <a:r>
              <a:rPr lang="zh-TW" altLang="zh-TW" sz="2000" kern="100" dirty="0">
                <a:ea typeface="華康標楷W5注音字"/>
                <a:cs typeface="Times New Roman"/>
              </a:rPr>
              <a:t>潛入海中，想要完成媽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媽</a:t>
            </a:r>
            <a:r>
              <a:rPr lang="zh-TW" altLang="zh-TW" sz="2000" kern="100" dirty="0">
                <a:ea typeface="華康標楷W5注音字"/>
                <a:cs typeface="Times New Roman"/>
              </a:rPr>
              <a:t>再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zh-TW" sz="2000" kern="100" dirty="0">
                <a:ea typeface="華康標楷W5注音字"/>
                <a:cs typeface="Times New Roman"/>
              </a:rPr>
              <a:t>睹春天的心願。最後在老海龜的口述中，想像著春天的回憶，最終還是化為淚水，融入無盡的海水中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。</a:t>
            </a:r>
            <a:endParaRPr lang="zh-TW" altLang="en-US" sz="2000" dirty="0"/>
          </a:p>
        </p:txBody>
      </p:sp>
      <p:pic>
        <p:nvPicPr>
          <p:cNvPr id="5122" name="Picture 2" descr="「人魚王國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72" y="4077072"/>
            <a:ext cx="1429560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相關圖片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06193"/>
            <a:ext cx="1975477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6" name="Picture 6" descr="「人魚王國」的圖片搜尋結果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13772"/>
            <a:ext cx="1917758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8" name="Picture 8" descr="「人魚王國」的圖片搜尋結果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12" y="4606192"/>
            <a:ext cx="1973077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07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4.2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‧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魚之間的反思（行動）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00159\Downloads\塑膠海洋計畫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9390"/>
            <a:ext cx="8486398" cy="4689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19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4.3.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今天可以為海洋做的幾件事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    </a:t>
            </a:r>
            <a:r>
              <a:rPr lang="zh-TW" altLang="en-US" sz="24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沒有</a:t>
            </a:r>
            <a:r>
              <a:rPr lang="zh-TW" altLang="en-US" sz="24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海洋，地球就不會有生命。海洋平衡氣候、供</a:t>
            </a:r>
            <a:r>
              <a:rPr lang="zh-TW" altLang="en-US" sz="2400" kern="100" dirty="0">
                <a:solidFill>
                  <a:srgbClr val="000000"/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應</a:t>
            </a:r>
            <a:r>
              <a:rPr lang="zh-TW" altLang="en-US" sz="24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氧氣，</a:t>
            </a:r>
            <a:r>
              <a:rPr lang="en-US" altLang="zh-TW" sz="24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80% </a:t>
            </a:r>
            <a:r>
              <a:rPr lang="zh-TW" altLang="en-US" sz="24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的生物都以海洋為家，然而，人類無止境的利用</a:t>
            </a:r>
            <a:r>
              <a:rPr lang="zh-TW" altLang="en-US" sz="2400" kern="100" dirty="0">
                <a:latin typeface="華康標楷W5破音字3" panose="03000500000000000000" pitchFamily="66" charset="-120"/>
                <a:ea typeface="華康標楷W5破音字3" panose="03000500000000000000" pitchFamily="66" charset="-120"/>
                <a:cs typeface="Times New Roman"/>
              </a:rPr>
              <a:t>和</a:t>
            </a:r>
            <a:r>
              <a:rPr lang="zh-TW" altLang="en-US" sz="24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破壞，令海洋遍體鱗傷。與您分享 幾件簡簡單單就可以做到的事，從今天開始守護海洋！讓下一代也能親近大海，創造豐富美麗的體驗與回憶</a:t>
            </a:r>
            <a:r>
              <a:rPr lang="zh-TW" altLang="en-US" sz="24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。</a:t>
            </a:r>
            <a:endParaRPr lang="en-US" altLang="zh-TW" sz="2400" kern="100" dirty="0" smtClean="0">
              <a:solidFill>
                <a:srgbClr val="000000"/>
              </a:solidFill>
              <a:ea typeface="華康標楷W5注音字"/>
              <a:cs typeface="Times New Roman"/>
            </a:endParaRPr>
          </a:p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TW" sz="2400" b="1" kern="100" dirty="0" smtClean="0">
                <a:solidFill>
                  <a:srgbClr val="000000"/>
                </a:solidFill>
                <a:latin typeface="標楷體"/>
                <a:ea typeface="標楷體"/>
                <a:cs typeface="Times New Roman"/>
              </a:rPr>
              <a:t/>
            </a:r>
            <a:br>
              <a:rPr lang="en-US" altLang="zh-TW" sz="2400" b="1" kern="100" dirty="0" smtClean="0">
                <a:solidFill>
                  <a:srgbClr val="000000"/>
                </a:solidFill>
                <a:latin typeface="標楷體"/>
                <a:ea typeface="標楷體"/>
                <a:cs typeface="Times New Roman"/>
              </a:rPr>
            </a:br>
            <a:r>
              <a:rPr lang="en-US" altLang="zh-TW" sz="2400" b="1" kern="100" dirty="0" smtClean="0">
                <a:solidFill>
                  <a:srgbClr val="000000"/>
                </a:solidFill>
                <a:latin typeface="標楷體"/>
                <a:ea typeface="標楷體"/>
                <a:cs typeface="Times New Roman"/>
              </a:rPr>
              <a:t/>
            </a:r>
            <a:br>
              <a:rPr lang="en-US" altLang="zh-TW" sz="2400" b="1" kern="100" dirty="0" smtClean="0">
                <a:solidFill>
                  <a:srgbClr val="000000"/>
                </a:solidFill>
                <a:latin typeface="標楷體"/>
                <a:ea typeface="標楷體"/>
                <a:cs typeface="Times New Roman"/>
              </a:rPr>
            </a:br>
            <a:r>
              <a:rPr lang="zh-TW" altLang="en-US" sz="2400" b="1" kern="100" dirty="0" smtClean="0">
                <a:solidFill>
                  <a:srgbClr val="000000"/>
                </a:solidFill>
                <a:latin typeface="標楷體"/>
                <a:ea typeface="標楷體"/>
                <a:cs typeface="Times New Roman"/>
              </a:rPr>
              <a:t>◎</a:t>
            </a:r>
            <a:r>
              <a:rPr lang="zh-TW" altLang="en-US" sz="24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守護海洋  綠色和平</a:t>
            </a:r>
            <a:r>
              <a:rPr lang="en-US" altLang="zh-TW" sz="2000" dirty="0" smtClean="0">
                <a:hlinkClick r:id="rId2"/>
              </a:rPr>
              <a:t>http</a:t>
            </a:r>
            <a:r>
              <a:rPr lang="en-US" altLang="zh-TW" sz="2000" dirty="0">
                <a:hlinkClick r:id="rId2"/>
              </a:rPr>
              <a:t>://www.greenpeace.org/taiwan/zh/campaigns/oceans</a:t>
            </a:r>
            <a:r>
              <a:rPr lang="en-US" altLang="zh-TW" sz="2000" dirty="0" smtClean="0">
                <a:hlinkClick r:id="rId2"/>
              </a:rPr>
              <a:t>/</a:t>
            </a:r>
            <a:endParaRPr lang="en-US" altLang="zh-TW" sz="2000" dirty="0" smtClean="0"/>
          </a:p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endParaRPr lang="zh-TW" altLang="en-US" sz="2000" dirty="0"/>
          </a:p>
        </p:txBody>
      </p:sp>
      <p:pic>
        <p:nvPicPr>
          <p:cNvPr id="1026" name="Picture 2" descr="守護海洋．魚你啟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2881164" cy="107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4.3.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今天可以為海洋做的幾件事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TW" sz="2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1.</a:t>
            </a:r>
            <a:r>
              <a:rPr lang="zh-TW" altLang="en-US" sz="2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停止</a:t>
            </a:r>
            <a:r>
              <a:rPr lang="zh-TW" altLang="en-US" sz="2800" b="1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購買過度捕撈的</a:t>
            </a:r>
            <a:r>
              <a:rPr lang="zh-TW" altLang="en-US" sz="2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魚類：</a:t>
            </a:r>
            <a:endParaRPr lang="zh-TW" altLang="en-US" sz="2800" b="1" kern="100" dirty="0">
              <a:solidFill>
                <a:srgbClr val="000000"/>
              </a:solidFill>
              <a:ea typeface="華康標楷W5注音字"/>
              <a:cs typeface="Times New Roman"/>
            </a:endParaRPr>
          </a:p>
          <a:p>
            <a:pPr marL="7620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en-US" sz="22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減少吃大型魚類，例：鮪魚、</a:t>
            </a:r>
            <a:r>
              <a:rPr lang="zh-TW" altLang="en-US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鱈魚。不要購買莫仔魚，</a:t>
            </a:r>
            <a:r>
              <a:rPr lang="en-US" altLang="zh-TW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/>
            </a:r>
            <a:br>
              <a:rPr lang="en-US" altLang="zh-TW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</a:br>
            <a:r>
              <a:rPr lang="zh-TW" altLang="en-US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因為</a:t>
            </a:r>
            <a:r>
              <a:rPr lang="zh-TW" altLang="en-US" sz="2200" kern="100" dirty="0">
                <a:ea typeface="華康標楷W5注音字"/>
                <a:cs typeface="Times New Roman"/>
              </a:rPr>
              <a:t>牠</a:t>
            </a:r>
            <a:r>
              <a:rPr lang="zh-TW" altLang="en-US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是所有魚類</a:t>
            </a:r>
            <a:r>
              <a:rPr lang="en-US" altLang="zh-TW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/>
            </a:r>
            <a:br>
              <a:rPr lang="en-US" altLang="zh-TW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</a:br>
            <a:r>
              <a:rPr lang="zh-TW" altLang="en-US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的小魚。</a:t>
            </a:r>
            <a:endParaRPr lang="zh-TW" altLang="en-US" sz="2200" kern="100" dirty="0">
              <a:solidFill>
                <a:srgbClr val="000000"/>
              </a:solidFill>
              <a:ea typeface="華康標楷W5注音字"/>
              <a:cs typeface="Times New Roman"/>
            </a:endParaRPr>
          </a:p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endParaRPr lang="zh-TW" altLang="en-US" sz="2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499992" y="1628800"/>
            <a:ext cx="4186808" cy="453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ts val="3000"/>
              </a:lnSpc>
              <a:buNone/>
            </a:pPr>
            <a:r>
              <a:rPr lang="en-US" altLang="zh-TW" sz="2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2.</a:t>
            </a:r>
            <a:r>
              <a:rPr lang="zh-TW" altLang="en-US" sz="2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少</a:t>
            </a:r>
            <a:r>
              <a:rPr lang="zh-TW" altLang="en-US" sz="2800" b="1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用塑膠品</a:t>
            </a:r>
            <a:r>
              <a:rPr lang="zh-TW" altLang="en-US" sz="2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： </a:t>
            </a:r>
            <a:r>
              <a:rPr lang="zh-TW" altLang="en-US" sz="24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自備</a:t>
            </a:r>
            <a:r>
              <a:rPr lang="zh-TW" altLang="en-US" sz="24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環保餐具、環保杯，不用一次性的免洗</a:t>
            </a:r>
            <a:r>
              <a:rPr lang="zh-TW" altLang="en-US" sz="24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餐具</a:t>
            </a:r>
            <a:r>
              <a:rPr lang="zh-TW" altLang="en-US" sz="2400" kern="100" dirty="0" smtClean="0">
                <a:ea typeface="華康標楷W5注音字"/>
                <a:cs typeface="Times New Roman"/>
              </a:rPr>
              <a:t>；自備</a:t>
            </a:r>
            <a:r>
              <a:rPr lang="zh-TW" altLang="en-US" sz="2400" kern="100" dirty="0">
                <a:ea typeface="華康標楷W5注音字"/>
                <a:cs typeface="Times New Roman"/>
              </a:rPr>
              <a:t>環保袋，</a:t>
            </a:r>
            <a:r>
              <a:rPr lang="zh-TW" altLang="en-US" sz="24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不</a:t>
            </a:r>
            <a:r>
              <a:rPr lang="zh-TW" altLang="en-US" sz="24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拿</a:t>
            </a:r>
            <a:r>
              <a:rPr lang="zh-TW" altLang="en-US" sz="24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塑膠袋。</a:t>
            </a:r>
            <a:endParaRPr lang="zh-TW" altLang="en-US" sz="2800" kern="100" dirty="0">
              <a:solidFill>
                <a:srgbClr val="000000"/>
              </a:solidFill>
              <a:ea typeface="華康標楷W5注音字"/>
              <a:cs typeface="Times New Roman"/>
            </a:endParaRPr>
          </a:p>
        </p:txBody>
      </p:sp>
      <p:pic>
        <p:nvPicPr>
          <p:cNvPr id="6" name="圖片 5" descr="http://www.greenpeace.org/taiwan/Global/taiwan/planet3/photos/oceans/feature-Story/2014/04-06-10things-4-ocean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46754"/>
            <a:ext cx="2592288" cy="173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http://www.greenpeace.org/taiwan/Global/taiwan/planet3/photos/oceans/feature-Story/2014/04-06-10things-4-ocean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2971836" cy="194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>
            <a:off x="2339752" y="3068960"/>
            <a:ext cx="2160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魩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16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4.3.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今天可以為海洋做的幾件事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208" y="1600200"/>
            <a:ext cx="3970784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TW" sz="2800" b="1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3</a:t>
            </a:r>
            <a:r>
              <a:rPr lang="en-US" altLang="zh-TW" sz="2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.</a:t>
            </a:r>
            <a:r>
              <a:rPr lang="zh-TW" altLang="en-US" sz="2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節能</a:t>
            </a:r>
            <a:r>
              <a:rPr lang="zh-TW" altLang="en-US" sz="2800" b="1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減</a:t>
            </a:r>
            <a:r>
              <a:rPr lang="zh-TW" altLang="en-US" sz="2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碳</a:t>
            </a:r>
            <a:r>
              <a:rPr lang="zh-TW" altLang="en-US" sz="2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：</a:t>
            </a:r>
            <a:endParaRPr lang="zh-TW" altLang="en-US" sz="2800" kern="100" dirty="0">
              <a:solidFill>
                <a:srgbClr val="000000"/>
              </a:solidFill>
              <a:ea typeface="華康標楷W5注音字"/>
              <a:cs typeface="Times New Roman"/>
            </a:endParaRPr>
          </a:p>
          <a:p>
            <a:pPr marL="7620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en-US" sz="22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使用節能家電，多搭乘大眾交通工具</a:t>
            </a:r>
            <a:r>
              <a:rPr lang="zh-TW" altLang="en-US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，減少</a:t>
            </a:r>
            <a:r>
              <a:rPr lang="zh-TW" altLang="en-US" sz="22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空氣中的二氧化碳，減緩海水酸化，讓海洋生態能夠</a:t>
            </a:r>
            <a:r>
              <a:rPr lang="zh-TW" altLang="en-US" sz="2200" kern="100" dirty="0">
                <a:solidFill>
                  <a:srgbClr val="000000"/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更</a:t>
            </a:r>
            <a:r>
              <a:rPr lang="zh-TW" altLang="en-US" sz="22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健康。</a:t>
            </a:r>
            <a:endParaRPr lang="zh-TW" altLang="en-US" sz="22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44008" y="1628800"/>
            <a:ext cx="4042792" cy="453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ts val="3000"/>
              </a:lnSpc>
              <a:buNone/>
            </a:pPr>
            <a:r>
              <a:rPr lang="en-US" altLang="zh-TW" sz="2800" b="1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4</a:t>
            </a:r>
            <a:r>
              <a:rPr lang="en-US" altLang="zh-TW" sz="2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.</a:t>
            </a:r>
            <a:r>
              <a:rPr lang="zh-TW" altLang="en-US" sz="2800" b="1" kern="1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en-US" sz="2800" b="1" kern="100" dirty="0" smtClean="0">
                <a:ea typeface="華康標楷W5注音字"/>
                <a:cs typeface="Times New Roman"/>
              </a:rPr>
              <a:t>起</a:t>
            </a:r>
            <a:r>
              <a:rPr lang="zh-TW" altLang="en-US" sz="2800" b="1" kern="100" dirty="0">
                <a:ea typeface="華康標楷W5注音字"/>
                <a:cs typeface="Times New Roman"/>
              </a:rPr>
              <a:t>去淨</a:t>
            </a:r>
            <a:r>
              <a:rPr lang="zh-TW" altLang="en-US" sz="2800" b="1" kern="100" dirty="0" smtClean="0">
                <a:ea typeface="華康標楷W5注音字"/>
                <a:cs typeface="Times New Roman"/>
              </a:rPr>
              <a:t>灘：</a:t>
            </a:r>
            <a:endParaRPr lang="zh-TW" altLang="en-US" sz="2800" b="1" kern="100" dirty="0">
              <a:ea typeface="華康標楷W5注音字"/>
              <a:cs typeface="Times New Roman"/>
            </a:endParaRPr>
          </a:p>
          <a:p>
            <a:pPr marL="76200" indent="0">
              <a:lnSpc>
                <a:spcPts val="2600"/>
              </a:lnSpc>
              <a:buNone/>
            </a:pPr>
            <a:r>
              <a:rPr lang="zh-TW" altLang="en-US" sz="2200" kern="100" dirty="0">
                <a:ea typeface="華康標楷W5注音字"/>
                <a:cs typeface="Times New Roman"/>
              </a:rPr>
              <a:t>別留垃圾在海洋或沙灘，</a:t>
            </a:r>
            <a:r>
              <a:rPr lang="zh-TW" altLang="en-US" sz="22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更</a:t>
            </a:r>
            <a:r>
              <a:rPr lang="zh-TW" altLang="en-US" sz="2200" kern="100" dirty="0">
                <a:ea typeface="華康標楷W5注音字"/>
                <a:cs typeface="Times New Roman"/>
              </a:rPr>
              <a:t>積極的作法是去海邊遊玩時，帶個大垃圾袋、</a:t>
            </a:r>
            <a:r>
              <a:rPr lang="zh-TW" altLang="en-US" sz="2200" kern="100" dirty="0" smtClean="0">
                <a:ea typeface="華康標楷W5注音字"/>
                <a:cs typeface="Times New Roman"/>
              </a:rPr>
              <a:t>夾</a:t>
            </a:r>
            <a:r>
              <a:rPr lang="zh-TW" altLang="en-US" sz="2200" kern="1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子</a:t>
            </a:r>
            <a:r>
              <a:rPr lang="zh-TW" altLang="en-US" sz="2200" kern="100" dirty="0" smtClean="0">
                <a:ea typeface="華康標楷W5注音字"/>
                <a:cs typeface="Times New Roman"/>
              </a:rPr>
              <a:t>，讓我</a:t>
            </a:r>
            <a:r>
              <a:rPr lang="zh-TW" altLang="en-US" sz="2200" kern="1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們一</a:t>
            </a:r>
            <a:r>
              <a:rPr lang="zh-TW" altLang="en-US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起來淨灘吧</a:t>
            </a:r>
            <a:r>
              <a:rPr lang="zh-TW" altLang="en-US" sz="22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！</a:t>
            </a:r>
          </a:p>
        </p:txBody>
      </p:sp>
      <p:pic>
        <p:nvPicPr>
          <p:cNvPr id="8" name="圖片 7" descr="http://www.greenpeace.org/taiwan/Global/taiwan/planet3/photos/oceans/feature-Story/2014/04-06-10things-4-ocean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2808312" cy="176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http://www.greenpeace.org/taiwan/Global/taiwan/planet3/photos/oceans/feature-Story/2014/04-06-10things-4-ocean-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24" y="4005065"/>
            <a:ext cx="2983160" cy="198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3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4.3.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今天可以為海洋做的幾件事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4104456" cy="485313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TW" sz="2400" b="1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5</a:t>
            </a:r>
            <a:r>
              <a:rPr lang="en-US" altLang="zh-TW" sz="24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.</a:t>
            </a:r>
            <a:r>
              <a:rPr lang="zh-TW" altLang="en-US" sz="24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旅行</a:t>
            </a:r>
            <a:r>
              <a:rPr lang="zh-TW" altLang="en-US" sz="2400" b="1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中，也可以保護</a:t>
            </a:r>
            <a:r>
              <a:rPr lang="zh-TW" altLang="en-US" sz="24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海洋：</a:t>
            </a:r>
            <a:endParaRPr lang="zh-TW" altLang="en-US" sz="2400" b="1" kern="100" dirty="0">
              <a:solidFill>
                <a:srgbClr val="000000"/>
              </a:solidFill>
              <a:ea typeface="華康標楷W5注音字"/>
              <a:cs typeface="Times New Roman"/>
            </a:endParaRPr>
          </a:p>
          <a:p>
            <a:pPr marL="7620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en-US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旅程中</a:t>
            </a:r>
            <a:r>
              <a:rPr lang="zh-TW" altLang="en-US" sz="22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可以自帶牙刷、毛巾，減少不必要的浪費</a:t>
            </a:r>
            <a:r>
              <a:rPr lang="zh-TW" altLang="en-US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。避免</a:t>
            </a:r>
            <a:r>
              <a:rPr lang="zh-TW" altLang="en-US" sz="22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購買珊瑚、玳瑁做成的飾品，也別買鯊魚或任何瀕危</a:t>
            </a:r>
            <a:r>
              <a:rPr lang="zh-TW" altLang="en-US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海洋生物製成的紀念品或食品</a:t>
            </a:r>
            <a:r>
              <a:rPr lang="zh-TW" altLang="en-US" sz="22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。</a:t>
            </a:r>
          </a:p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endParaRPr lang="zh-TW" altLang="en-US" sz="2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499992" y="1628800"/>
            <a:ext cx="4186808" cy="4824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ts val="3000"/>
              </a:lnSpc>
              <a:buNone/>
            </a:pPr>
            <a:r>
              <a:rPr lang="en-US" altLang="zh-TW" sz="2400" b="1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6</a:t>
            </a:r>
            <a:r>
              <a:rPr lang="en-US" altLang="zh-TW" sz="24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.</a:t>
            </a:r>
            <a:r>
              <a:rPr lang="zh-TW" altLang="en-US" sz="24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選用</a:t>
            </a:r>
            <a:r>
              <a:rPr lang="zh-TW" altLang="en-US" sz="2400" b="1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天然方法來清潔</a:t>
            </a:r>
            <a:r>
              <a:rPr lang="zh-TW" altLang="en-US" sz="24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環境：</a:t>
            </a:r>
            <a:endParaRPr lang="zh-TW" altLang="en-US" sz="2400" b="1" kern="100" dirty="0">
              <a:solidFill>
                <a:srgbClr val="000000"/>
              </a:solidFill>
              <a:ea typeface="華康標楷W5注音字"/>
              <a:cs typeface="Times New Roman"/>
            </a:endParaRPr>
          </a:p>
          <a:p>
            <a:pPr marL="76200" indent="0">
              <a:lnSpc>
                <a:spcPts val="2600"/>
              </a:lnSpc>
              <a:buNone/>
            </a:pPr>
            <a:r>
              <a:rPr lang="zh-TW" altLang="en-US" sz="22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汙水處理廠並</a:t>
            </a:r>
            <a:r>
              <a:rPr lang="zh-TW" altLang="en-US" sz="22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不</a:t>
            </a:r>
            <a:r>
              <a:rPr lang="zh-TW" altLang="en-US" sz="2200" kern="100" dirty="0">
                <a:ea typeface="華康標楷W5注音字"/>
                <a:cs typeface="Times New Roman"/>
              </a:rPr>
              <a:t>能將所有有害的化學物質清除，家庭廢水最終都會排送到大海。因此，我</a:t>
            </a:r>
            <a:r>
              <a:rPr lang="zh-TW" altLang="en-US" sz="22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</a:t>
            </a:r>
            <a:r>
              <a:rPr lang="zh-TW" altLang="en-US" sz="2200" kern="100" dirty="0">
                <a:ea typeface="華康標楷W5注音字"/>
                <a:cs typeface="Times New Roman"/>
              </a:rPr>
              <a:t>可以</a:t>
            </a:r>
            <a:r>
              <a:rPr lang="zh-TW" altLang="en-US" sz="22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用溫熱的洗米水、茶籽粉、麵粉水來洗滌碗筷；還可</a:t>
            </a:r>
            <a:r>
              <a:rPr lang="zh-TW" altLang="en-US" sz="22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用小蘇打粉來清潔</a:t>
            </a:r>
            <a:r>
              <a:rPr lang="zh-TW" altLang="en-US" sz="22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廚房。</a:t>
            </a:r>
          </a:p>
        </p:txBody>
      </p:sp>
      <p:pic>
        <p:nvPicPr>
          <p:cNvPr id="8" name="圖片 7" descr="http://www.greenpeace.org/taiwan/Global/taiwan/planet3/photos/oceans/feature-Story/2014/04-06-10things-4-ocean-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79802"/>
            <a:ext cx="2376264" cy="147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http://www.greenpeace.org/taiwan/Global/taiwan/planet3/photos/oceans/feature-Story/2014/04-06-10things-4-ocean-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20" y="5158278"/>
            <a:ext cx="2304256" cy="125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3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0.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來自人魚的瓶中信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TW" altLang="en-US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＊給親愛的小朋友們：</a:t>
            </a:r>
            <a:r>
              <a:rPr lang="en-US" altLang="zh-TW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/>
            </a:r>
            <a:br>
              <a:rPr lang="en-US" altLang="zh-TW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</a:br>
            <a:r>
              <a:rPr lang="en-US" altLang="zh-TW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/>
            </a:r>
            <a:br>
              <a:rPr lang="en-US" altLang="zh-TW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</a:br>
            <a:r>
              <a:rPr lang="zh-TW" altLang="en-US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      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我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</a:t>
            </a:r>
            <a:r>
              <a:rPr lang="zh-TW" altLang="en-US" sz="2000" dirty="0">
                <a:ea typeface="華康標楷W5注音字"/>
                <a:cs typeface="Times New Roman"/>
              </a:rPr>
              <a:t>是</a:t>
            </a:r>
            <a:r>
              <a:rPr lang="zh-TW" altLang="en-US" sz="20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en-US" sz="2000" dirty="0">
                <a:solidFill>
                  <a:srgbClr val="000000"/>
                </a:solidFill>
                <a:ea typeface="華康標楷W5注音字"/>
                <a:cs typeface="Times New Roman"/>
              </a:rPr>
              <a:t>群生活在海洋世界中的</a:t>
            </a:r>
            <a:r>
              <a:rPr lang="zh-TW" altLang="en-US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人魚，當你看到這封信時，便是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我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邀請你進入海洋的世界，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起來尋找海底傳說中的春天。最近我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生存的世界受到了威脅，我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想要尋找陸地上有智慧的人類，好好的幫我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探索真正的原因。首先你</a:t>
            </a:r>
            <a:r>
              <a:rPr lang="zh-TW" altLang="en-US" sz="2000" dirty="0" smtClean="0">
                <a:latin typeface="華康標楷W5破音字2" panose="03000500000000000000" pitchFamily="66" charset="-120"/>
                <a:ea typeface="華康標楷W5破音字2" panose="03000500000000000000" pitchFamily="66" charset="-120"/>
                <a:cs typeface="Times New Roman"/>
              </a:rPr>
              <a:t>得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好好的認識我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，知道我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</a:t>
            </a:r>
            <a:r>
              <a:rPr lang="en-US" altLang="zh-TW" sz="2000" dirty="0" smtClean="0">
                <a:ea typeface="華康標楷W5注音字"/>
                <a:cs typeface="Times New Roman"/>
              </a:rPr>
              <a:t/>
            </a:r>
            <a:br>
              <a:rPr lang="en-US" altLang="zh-TW" sz="2000" dirty="0" smtClean="0">
                <a:ea typeface="華康標楷W5注音字"/>
                <a:cs typeface="Times New Roman"/>
              </a:rPr>
            </a:br>
            <a:r>
              <a:rPr lang="zh-TW" altLang="en-US" sz="2000" dirty="0" smtClean="0">
                <a:latin typeface="華康標楷W5破音字3" panose="03000500000000000000" pitchFamily="66" charset="-120"/>
                <a:ea typeface="華康標楷W5破音字3" panose="03000500000000000000" pitchFamily="66" charset="-120"/>
                <a:cs typeface="Times New Roman"/>
              </a:rPr>
              <a:t>和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人類之間的差別，這樣才</a:t>
            </a:r>
            <a:r>
              <a:rPr lang="en-US" altLang="zh-TW" sz="2000" dirty="0" smtClean="0">
                <a:ea typeface="華康標楷W5注音字"/>
                <a:cs typeface="Times New Roman"/>
              </a:rPr>
              <a:t/>
            </a:r>
            <a:br>
              <a:rPr lang="en-US" altLang="zh-TW" sz="2000" dirty="0" smtClean="0">
                <a:ea typeface="華康標楷W5注音字"/>
                <a:cs typeface="Times New Roman"/>
              </a:rPr>
            </a:br>
            <a:r>
              <a:rPr lang="zh-TW" altLang="en-US" sz="2000" dirty="0" smtClean="0">
                <a:ea typeface="華康標楷W5注音字"/>
                <a:cs typeface="Times New Roman"/>
              </a:rPr>
              <a:t>能</a:t>
            </a:r>
            <a:r>
              <a:rPr lang="zh-TW" altLang="en-US" sz="2000" dirty="0" smtClean="0">
                <a:latin typeface="華康標楷W5破音字3" panose="03000500000000000000" pitchFamily="66" charset="-120"/>
                <a:ea typeface="華康標楷W5破音字3" panose="03000500000000000000" pitchFamily="66" charset="-120"/>
                <a:cs typeface="Times New Roman"/>
              </a:rPr>
              <a:t>和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我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們一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起進入大海的冒</a:t>
            </a:r>
            <a:r>
              <a:rPr lang="en-US" altLang="zh-TW" sz="2000" dirty="0" smtClean="0">
                <a:ea typeface="華康標楷W5注音字"/>
                <a:cs typeface="Times New Roman"/>
              </a:rPr>
              <a:t/>
            </a:r>
            <a:br>
              <a:rPr lang="en-US" altLang="zh-TW" sz="2000" dirty="0" smtClean="0">
                <a:ea typeface="華康標楷W5注音字"/>
                <a:cs typeface="Times New Roman"/>
              </a:rPr>
            </a:br>
            <a:r>
              <a:rPr lang="zh-TW" altLang="en-US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險王國來一探究竟哦！</a:t>
            </a:r>
            <a:endParaRPr lang="zh-TW" altLang="en-US" sz="2000" dirty="0"/>
          </a:p>
        </p:txBody>
      </p:sp>
      <p:pic>
        <p:nvPicPr>
          <p:cNvPr id="8194" name="Picture 2" descr="「瓶中信」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2438636" cy="1625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1.1.1</a:t>
            </a:r>
            <a:r>
              <a:rPr lang="zh-TW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《</a:t>
            </a:r>
            <a:r>
              <a:rPr lang="zh-TW" altLang="zh-TW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人魚公主》（童話</a:t>
            </a:r>
            <a:r>
              <a:rPr lang="zh-TW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）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zh-TW" altLang="en-US" sz="2000" kern="100" dirty="0" smtClean="0">
                <a:ea typeface="華康標楷W5注音字"/>
                <a:cs typeface="Times New Roman"/>
              </a:rPr>
              <a:t>             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人魚要到十五歲才能浮出水面，在一次偶然機會救了</a:t>
            </a:r>
            <a:r>
              <a:rPr lang="zh-TW" altLang="en-US" sz="2000" kern="100" dirty="0" smtClean="0">
                <a:ea typeface="華康標楷W5注音字"/>
                <a:cs typeface="Times New Roman"/>
              </a:rPr>
              <a:t>沉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船的王子，人魚對於王子一見鍾情，為了再見他一面，她找海裡的巫婆想辦法，巫婆卻要人魚獻出她的聲音作為交換條件，並說人魚的魚尾雖能變成兩條腿走路，卻會像尖刀砍進身體般劇烈疼痛，還說雖然能夠變成人類，但唯有得到王子的真心，</a:t>
            </a:r>
            <a:r>
              <a:rPr lang="zh-TW" altLang="zh-TW" sz="2000" kern="1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不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然人魚將在王子</a:t>
            </a:r>
            <a:r>
              <a:rPr lang="zh-TW" altLang="zh-TW" sz="2000" kern="100" dirty="0" smtClean="0">
                <a:latin typeface="華康標楷W5破音字3" panose="03000500000000000000" pitchFamily="66" charset="-120"/>
                <a:ea typeface="華康標楷W5破音字3" panose="03000500000000000000" pitchFamily="66" charset="-120"/>
                <a:cs typeface="Times New Roman"/>
              </a:rPr>
              <a:t>和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別人結婚的頭</a:t>
            </a:r>
            <a:r>
              <a:rPr lang="zh-TW" altLang="zh-TW" sz="2000" kern="1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天早晨，變成海上的泡沫。</a:t>
            </a:r>
            <a:endParaRPr lang="zh-TW" altLang="en-US" sz="2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04248" y="1556792"/>
            <a:ext cx="1944216" cy="452431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安徒生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漢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斯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克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里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斯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汀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徒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（丹麥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Hans 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Christian </a:t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Andersen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1805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日－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1875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日），通稱安徒生，丹麥作家暨詩人，因為其童話作品而聞名於世，其中最著名的童話故事包括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冰雪女王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拇指姑娘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賣火柴的小女孩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醜小鴨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國王的新衣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等。安徒生生前獲得皇家致敬，被高度讚揚為給予全歐洲的一代孩子帶來了歡樂。他的作品被翻譯為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150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多種語言，成千上萬冊童話書在全球陸續發行出版。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85234"/>
            <a:ext cx="936104" cy="1427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1.1.2</a:t>
            </a:r>
            <a:r>
              <a:rPr lang="zh-TW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《</a:t>
            </a:r>
            <a:r>
              <a:rPr lang="zh-TW" altLang="zh-TW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人魚公主》（童話</a:t>
            </a:r>
            <a:r>
              <a:rPr lang="zh-TW" altLang="zh-TW" b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）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zh-TW" altLang="en-US" sz="2000" kern="100" dirty="0" smtClean="0">
                <a:ea typeface="華康標楷W5注音字"/>
                <a:cs typeface="Times New Roman"/>
              </a:rPr>
              <a:t>              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人魚雖然如願以償變成人類，並得到王子的青睞與照顧，但王子卻要與鄰國的公主結婚。無法言語的人魚傷心欲絕，她的</a:t>
            </a:r>
            <a:r>
              <a:rPr lang="zh-TW" altLang="zh-TW" sz="2000" kern="1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姊</a:t>
            </a:r>
            <a:r>
              <a:rPr lang="zh-TW" altLang="zh-TW" sz="2000" kern="100" dirty="0" smtClean="0">
                <a:latin typeface="華康標楷W5破音字2" panose="03000500000000000000" pitchFamily="66" charset="-120"/>
                <a:ea typeface="華康標楷W5破音字2" panose="03000500000000000000" pitchFamily="66" charset="-120"/>
                <a:cs typeface="Times New Roman"/>
              </a:rPr>
              <a:t>姊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告訴她只要用刀刃插進王子的心</a:t>
            </a:r>
            <a:r>
              <a:rPr lang="zh-TW" altLang="en-US" sz="2000" kern="100" dirty="0" smtClean="0">
                <a:ea typeface="華康標楷W5注音字"/>
                <a:cs typeface="Times New Roman"/>
              </a:rPr>
              <a:t>臟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，</a:t>
            </a:r>
            <a:r>
              <a:rPr lang="zh-TW" altLang="en-US" sz="2000" kern="100" dirty="0" smtClean="0">
                <a:ea typeface="華康標楷W5注音字"/>
                <a:cs typeface="Times New Roman"/>
              </a:rPr>
              <a:t>就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能獲得靈魂而永生，但人魚並沒有這麼做，她從船上跳進大海，最終化成海上漂浮的泡沫。</a:t>
            </a:r>
            <a:r>
              <a:rPr lang="en-US" altLang="zh-TW" sz="2000" kern="100" dirty="0" smtClean="0">
                <a:ea typeface="華康標楷W5注音字"/>
                <a:cs typeface="Times New Roman"/>
              </a:rPr>
              <a:t/>
            </a:r>
            <a:br>
              <a:rPr lang="en-US" altLang="zh-TW" sz="2000" kern="100" dirty="0" smtClean="0">
                <a:ea typeface="華康標楷W5注音字"/>
                <a:cs typeface="Times New Roman"/>
              </a:rPr>
            </a:br>
            <a:endParaRPr lang="zh-TW" altLang="en-US" sz="2000" dirty="0"/>
          </a:p>
        </p:txBody>
      </p:sp>
      <p:pic>
        <p:nvPicPr>
          <p:cNvPr id="6146" name="Picture 2" descr="C:\Users\00159\Desktop\人魚主題書展\圖片\STW12032AP017010909580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264"/>
            <a:ext cx="1203868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00159\Desktop\人魚主題書展\圖片\STW12032AP017010909580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264"/>
            <a:ext cx="1228524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00159\Desktop\人魚主題書展\圖片\STW12032AP017010909580_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53" y="4077264"/>
            <a:ext cx="1184077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00159\Desktop\人魚主題書展\圖片\S36BW-417010911110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71" y="4077264"/>
            <a:ext cx="1222064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00159\Desktop\人魚主題書展\圖片\S36BW-417010911110_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06" y="4077264"/>
            <a:ext cx="1222762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00159\Desktop\人魚主題書展\圖片\S36BW-417010911110_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264"/>
            <a:ext cx="1232916" cy="17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55576" y="5788529"/>
            <a:ext cx="720080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風車</a:t>
            </a:r>
            <a:endParaRPr lang="zh-TW" altLang="en-US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051720" y="5805264"/>
            <a:ext cx="927888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民生報</a:t>
            </a:r>
            <a:endParaRPr lang="zh-TW" altLang="en-US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578122" y="5805264"/>
            <a:ext cx="720080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世一</a:t>
            </a:r>
            <a:endParaRPr lang="zh-TW" altLang="en-US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32040" y="5805264"/>
            <a:ext cx="720080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海鷗</a:t>
            </a:r>
            <a:endParaRPr lang="zh-TW" altLang="en-US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00192" y="5805264"/>
            <a:ext cx="720080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瑞昇</a:t>
            </a:r>
            <a:endParaRPr lang="zh-TW" altLang="en-US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96335" y="5805264"/>
            <a:ext cx="792089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東雨</a:t>
            </a:r>
            <a:endParaRPr lang="zh-TW" altLang="en-US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08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1.2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世界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各地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傳說（維基百科）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2386608" cy="28083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6200" indent="0">
              <a:lnSpc>
                <a:spcPts val="2200"/>
              </a:lnSpc>
              <a:spcAft>
                <a:spcPts val="0"/>
              </a:spcAft>
              <a:buNone/>
            </a:pPr>
            <a:r>
              <a:rPr lang="zh-TW" altLang="zh-TW" sz="1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（</a:t>
            </a:r>
            <a:r>
              <a:rPr lang="en-US" altLang="zh-TW" sz="1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1</a:t>
            </a:r>
            <a:r>
              <a:rPr lang="zh-TW" altLang="zh-TW" sz="1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）</a:t>
            </a:r>
            <a:r>
              <a:rPr lang="zh-TW" altLang="zh-TW" sz="1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中國</a:t>
            </a:r>
            <a:r>
              <a:rPr lang="en-US" altLang="zh-TW" sz="1800" b="1" kern="100" dirty="0" smtClean="0">
                <a:solidFill>
                  <a:srgbClr val="000000"/>
                </a:solidFill>
                <a:latin typeface="新細明體"/>
                <a:ea typeface="新細明體"/>
                <a:cs typeface="Times New Roman"/>
              </a:rPr>
              <a:t>《</a:t>
            </a:r>
            <a:r>
              <a:rPr lang="zh-TW" altLang="zh-TW" sz="1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山海經</a:t>
            </a:r>
            <a:r>
              <a:rPr lang="en-US" altLang="zh-TW" sz="1800" b="1" kern="100" dirty="0" smtClean="0">
                <a:solidFill>
                  <a:srgbClr val="000000"/>
                </a:solidFill>
                <a:latin typeface="新細明體"/>
                <a:ea typeface="新細明體"/>
                <a:cs typeface="Times New Roman"/>
              </a:rPr>
              <a:t>》</a:t>
            </a:r>
            <a:r>
              <a:rPr lang="zh-TW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：</a:t>
            </a:r>
            <a:r>
              <a:rPr lang="zh-TW" altLang="zh-TW" sz="1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「伯慮國、離耳國、彫題國、北朐國，皆鬱水南。」其中的鮫人外表是人頭魚身，</a:t>
            </a:r>
            <a:r>
              <a:rPr lang="zh-TW" altLang="zh-TW" sz="18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長</a:t>
            </a:r>
            <a:r>
              <a:rPr lang="zh-TW" altLang="zh-TW" sz="1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著四隻腳的魚</a:t>
            </a:r>
            <a:r>
              <a:rPr lang="zh-TW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。</a:t>
            </a:r>
            <a:endParaRPr lang="zh-TW" altLang="en-US" sz="18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915816" y="1628800"/>
            <a:ext cx="2808312" cy="3528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ts val="2200"/>
              </a:lnSpc>
              <a:buFont typeface="Arial" pitchFamily="34" charset="0"/>
              <a:buNone/>
            </a:pPr>
            <a:r>
              <a:rPr lang="zh-TW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（</a:t>
            </a:r>
            <a:r>
              <a:rPr lang="en-US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2</a:t>
            </a:r>
            <a:r>
              <a:rPr lang="zh-TW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）</a:t>
            </a:r>
            <a:r>
              <a:rPr lang="zh-TW" altLang="zh-TW" sz="1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西洋的人魚</a:t>
            </a:r>
            <a:r>
              <a:rPr lang="zh-TW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：她經常會在天色昏暗</a:t>
            </a:r>
            <a:r>
              <a:rPr lang="zh-TW" altLang="zh-TW" sz="1800" kern="1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不</a:t>
            </a:r>
            <a:r>
              <a:rPr lang="zh-TW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明的時候出現在萊茵河畔，用她冷豔淒美的外表以及哀怨動人的歌聲，迷惑過往的船夫，使其分心而失去方向，最後沉入河底。人魚多半用來象徵不幸的事。</a:t>
            </a:r>
            <a:endParaRPr lang="zh-TW" altLang="en-US" sz="18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796136" y="1628800"/>
            <a:ext cx="2890664" cy="468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ts val="2200"/>
              </a:lnSpc>
              <a:buFont typeface="Arial" pitchFamily="34" charset="0"/>
              <a:buNone/>
            </a:pPr>
            <a:r>
              <a:rPr lang="zh-TW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（</a:t>
            </a:r>
            <a:r>
              <a:rPr lang="en-US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3</a:t>
            </a:r>
            <a:r>
              <a:rPr lang="zh-TW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）</a:t>
            </a:r>
            <a:r>
              <a:rPr lang="zh-TW" altLang="zh-TW" sz="1800" b="1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日本的人魚</a:t>
            </a:r>
            <a:r>
              <a:rPr lang="zh-TW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：在近滋賀縣的蒲生川被漁夫捕獲，江戶時代也發生過。西元</a:t>
            </a:r>
            <a:r>
              <a:rPr lang="en-US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1800</a:t>
            </a:r>
            <a:r>
              <a:rPr lang="zh-TW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年，在大阪西堀附近河川釣起的人魚，多數人看過後造成轟動。這個人魚，身高</a:t>
            </a:r>
            <a:r>
              <a:rPr lang="zh-TW" altLang="zh-TW" sz="1800" kern="1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zh-TW" sz="1800" kern="100" dirty="0" smtClean="0">
                <a:ea typeface="華康標楷W5注音字"/>
                <a:cs typeface="Times New Roman"/>
              </a:rPr>
              <a:t>公尺多，發出嬰</a:t>
            </a:r>
            <a:r>
              <a:rPr lang="zh-TW" altLang="zh-TW" sz="1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兒似的哭聲。人魚是傳說中的幻獸，可算是相當神秘的魚族，當時稱為鯪魚或髮魚。</a:t>
            </a:r>
            <a:endParaRPr lang="zh-TW" altLang="en-US" sz="1800" dirty="0"/>
          </a:p>
        </p:txBody>
      </p:sp>
      <p:pic>
        <p:nvPicPr>
          <p:cNvPr id="2050" name="Picture 2" descr="vintage_mermaid_4_large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51" y="5225589"/>
            <a:ext cx="1440277" cy="10837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0px-SekienNingy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69712"/>
            <a:ext cx="1142003" cy="163960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mil_Krupa-Krupinski_Loreley_189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48" y="4669712"/>
            <a:ext cx="1080120" cy="163960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378866251-33819193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63183"/>
            <a:ext cx="1270000" cy="8461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「維基百科」的圖片搜尋結果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48680"/>
            <a:ext cx="648072" cy="6103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2.1《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海洋哺乳動物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（自然百科）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zh-TW" altLang="en-US" sz="80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 </a:t>
            </a:r>
            <a:r>
              <a:rPr lang="zh-TW" altLang="en-US" sz="8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       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海牛</a:t>
            </a:r>
            <a:r>
              <a:rPr lang="zh-TW" altLang="zh-TW" sz="8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的祖先</a:t>
            </a:r>
            <a:r>
              <a:rPr lang="zh-TW" altLang="zh-TW" sz="8800" kern="100" dirty="0">
                <a:latin typeface="華康標楷W5破音字3" panose="03000500000000000000" pitchFamily="66" charset="-120"/>
                <a:ea typeface="華康標楷W5破音字3" panose="03000500000000000000" pitchFamily="66" charset="-120"/>
                <a:cs typeface="Times New Roman"/>
              </a:rPr>
              <a:t>和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大象同宗，</a:t>
            </a:r>
            <a:r>
              <a:rPr lang="en-US" altLang="zh-TW" sz="8800" kern="100" dirty="0" smtClean="0">
                <a:ea typeface="華康標楷W5注音字"/>
                <a:cs typeface="Times New Roman"/>
              </a:rPr>
              <a:t/>
            </a:r>
            <a:br>
              <a:rPr lang="en-US" altLang="zh-TW" sz="8800" kern="100" dirty="0" smtClean="0">
                <a:ea typeface="華康標楷W5注音字"/>
                <a:cs typeface="Times New Roman"/>
              </a:rPr>
            </a:br>
            <a:r>
              <a:rPr lang="zh-TW" altLang="zh-TW" sz="8800" kern="100" dirty="0" smtClean="0">
                <a:ea typeface="華康標楷W5注音字"/>
                <a:cs typeface="Times New Roman"/>
              </a:rPr>
              <a:t>早</a:t>
            </a:r>
            <a:r>
              <a:rPr lang="zh-TW" altLang="zh-TW" sz="8800" kern="100" dirty="0">
                <a:ea typeface="華康標楷W5注音字"/>
                <a:cs typeface="Times New Roman"/>
              </a:rPr>
              <a:t>在</a:t>
            </a:r>
            <a:r>
              <a:rPr lang="en-US" altLang="zh-TW" sz="8800" kern="100" dirty="0">
                <a:ea typeface="華康標楷W5注音字"/>
                <a:cs typeface="Times New Roman"/>
              </a:rPr>
              <a:t>4000</a:t>
            </a:r>
            <a:r>
              <a:rPr lang="zh-TW" altLang="zh-TW" sz="8800" kern="100" dirty="0">
                <a:ea typeface="華康標楷W5注音字"/>
                <a:cs typeface="Times New Roman"/>
              </a:rPr>
              <a:t>～</a:t>
            </a:r>
            <a:r>
              <a:rPr lang="en-US" altLang="zh-TW" sz="8800" kern="100" dirty="0">
                <a:ea typeface="華康標楷W5注音字"/>
                <a:cs typeface="Times New Roman"/>
              </a:rPr>
              <a:t>5000</a:t>
            </a:r>
            <a:r>
              <a:rPr lang="zh-TW" altLang="zh-TW" sz="8800" kern="100" dirty="0">
                <a:ea typeface="華康標楷W5注音字"/>
                <a:cs typeface="Times New Roman"/>
              </a:rPr>
              <a:t>萬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年前就</a:t>
            </a:r>
            <a:r>
              <a:rPr lang="zh-TW" altLang="zh-TW" sz="8800" kern="100" dirty="0">
                <a:ea typeface="華康標楷W5注音字"/>
                <a:cs typeface="Times New Roman"/>
              </a:rPr>
              <a:t>進軍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海</a:t>
            </a:r>
            <a:r>
              <a:rPr lang="en-US" altLang="zh-TW" sz="8800" kern="100" dirty="0" smtClean="0">
                <a:ea typeface="華康標楷W5注音字"/>
                <a:cs typeface="Times New Roman"/>
              </a:rPr>
              <a:t/>
            </a:r>
            <a:br>
              <a:rPr lang="en-US" altLang="zh-TW" sz="8800" kern="100" dirty="0" smtClean="0">
                <a:ea typeface="華康標楷W5注音字"/>
                <a:cs typeface="Times New Roman"/>
              </a:rPr>
            </a:br>
            <a:r>
              <a:rPr lang="zh-TW" altLang="zh-TW" sz="8800" kern="100" dirty="0" smtClean="0">
                <a:ea typeface="華康標楷W5注音字"/>
                <a:cs typeface="Times New Roman"/>
              </a:rPr>
              <a:t>洋</a:t>
            </a:r>
            <a:r>
              <a:rPr lang="zh-TW" altLang="zh-TW" sz="8800" kern="100" dirty="0">
                <a:ea typeface="華康標楷W5注音字"/>
                <a:cs typeface="Times New Roman"/>
              </a:rPr>
              <a:t>世界，四肢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演變</a:t>
            </a:r>
            <a:r>
              <a:rPr lang="zh-TW" altLang="zh-TW" sz="8800" kern="100" dirty="0">
                <a:ea typeface="華康標楷W5注音字"/>
                <a:cs typeface="Times New Roman"/>
              </a:rPr>
              <a:t>呈方便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划水</a:t>
            </a:r>
            <a:r>
              <a:rPr lang="en-US" altLang="zh-TW" sz="8800" kern="100" dirty="0" smtClean="0">
                <a:ea typeface="華康標楷W5注音字"/>
                <a:cs typeface="Times New Roman"/>
              </a:rPr>
              <a:t/>
            </a:r>
            <a:br>
              <a:rPr lang="en-US" altLang="zh-TW" sz="8800" kern="100" dirty="0" smtClean="0">
                <a:ea typeface="華康標楷W5注音字"/>
                <a:cs typeface="Times New Roman"/>
              </a:rPr>
            </a:br>
            <a:r>
              <a:rPr lang="zh-TW" altLang="zh-TW" sz="8800" kern="100" dirty="0" smtClean="0">
                <a:ea typeface="華康標楷W5注音字"/>
                <a:cs typeface="Times New Roman"/>
              </a:rPr>
              <a:t>的</a:t>
            </a:r>
            <a:r>
              <a:rPr lang="zh-TW" altLang="zh-TW" sz="8800" kern="100" dirty="0">
                <a:ea typeface="華康標楷W5注音字"/>
                <a:cs typeface="Times New Roman"/>
              </a:rPr>
              <a:t>槳形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模樣。</a:t>
            </a:r>
            <a:r>
              <a:rPr lang="zh-TW" altLang="zh-TW" sz="8800" kern="100" dirty="0">
                <a:ea typeface="華康標楷W5注音字"/>
                <a:cs typeface="Times New Roman"/>
              </a:rPr>
              <a:t>乳頭位置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移到腋</a:t>
            </a:r>
            <a:r>
              <a:rPr lang="en-US" altLang="zh-TW" sz="8800" kern="100" dirty="0" smtClean="0">
                <a:ea typeface="華康標楷W5注音字"/>
                <a:cs typeface="Times New Roman"/>
              </a:rPr>
              <a:t/>
            </a:r>
            <a:br>
              <a:rPr lang="en-US" altLang="zh-TW" sz="8800" kern="100" dirty="0" smtClean="0">
                <a:ea typeface="華康標楷W5注音字"/>
                <a:cs typeface="Times New Roman"/>
              </a:rPr>
            </a:br>
            <a:r>
              <a:rPr lang="zh-TW" altLang="zh-TW" sz="8800" kern="100" dirty="0" smtClean="0">
                <a:ea typeface="華康標楷W5注音字"/>
                <a:cs typeface="Times New Roman"/>
              </a:rPr>
              <a:t>窩下方，</a:t>
            </a:r>
            <a:r>
              <a:rPr lang="zh-TW" altLang="zh-TW" sz="8800" kern="100" dirty="0">
                <a:ea typeface="華康標楷W5注音字"/>
                <a:cs typeface="Times New Roman"/>
              </a:rPr>
              <a:t>當牠在哺乳時，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慈祥</a:t>
            </a:r>
            <a:r>
              <a:rPr lang="en-US" altLang="zh-TW" sz="8800" kern="100" dirty="0" smtClean="0">
                <a:ea typeface="華康標楷W5注音字"/>
                <a:cs typeface="Times New Roman"/>
              </a:rPr>
              <a:t/>
            </a:r>
            <a:br>
              <a:rPr lang="en-US" altLang="zh-TW" sz="8800" kern="100" dirty="0" smtClean="0">
                <a:ea typeface="華康標楷W5注音字"/>
                <a:cs typeface="Times New Roman"/>
              </a:rPr>
            </a:br>
            <a:r>
              <a:rPr lang="zh-TW" altLang="zh-TW" sz="8800" kern="100" dirty="0" smtClean="0">
                <a:ea typeface="華康標楷W5注音字"/>
                <a:cs typeface="Times New Roman"/>
              </a:rPr>
              <a:t>美麗</a:t>
            </a:r>
            <a:r>
              <a:rPr lang="zh-TW" altLang="zh-TW" sz="8800" kern="100" dirty="0">
                <a:ea typeface="華康標楷W5注音字"/>
                <a:cs typeface="Times New Roman"/>
              </a:rPr>
              <a:t>的樣</a:t>
            </a:r>
            <a:r>
              <a:rPr lang="zh-TW" altLang="zh-TW" sz="88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子</a:t>
            </a:r>
            <a:r>
              <a:rPr lang="zh-TW" altLang="zh-TW" sz="8800" kern="100" dirty="0">
                <a:ea typeface="華康標楷W5注音字"/>
                <a:cs typeface="Times New Roman"/>
              </a:rPr>
              <a:t>勾起寂寞</a:t>
            </a:r>
            <a:r>
              <a:rPr lang="zh-TW" altLang="zh-TW" sz="8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漁夫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的幻想</a:t>
            </a:r>
            <a:r>
              <a:rPr lang="zh-TW" altLang="zh-TW" sz="8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，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因</a:t>
            </a:r>
            <a:r>
              <a:rPr lang="zh-TW" altLang="en-US" sz="8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此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被</a:t>
            </a:r>
            <a:r>
              <a:rPr lang="zh-TW" altLang="zh-TW" sz="8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稱為「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美人魚</a:t>
            </a:r>
            <a:r>
              <a:rPr lang="zh-TW" altLang="zh-TW" sz="8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」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。</a:t>
            </a:r>
            <a:r>
              <a:rPr lang="en-US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/>
            </a:r>
            <a:br>
              <a:rPr lang="en-US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</a:br>
            <a:r>
              <a:rPr lang="zh-TW" altLang="en-US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                                      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海牛</a:t>
            </a:r>
            <a:r>
              <a:rPr lang="zh-TW" altLang="zh-TW" sz="8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目有四種，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其中</a:t>
            </a:r>
            <a:r>
              <a:rPr lang="zh-TW" altLang="zh-TW" sz="8800" kern="1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種</a:t>
            </a:r>
            <a:r>
              <a:rPr lang="zh-TW" altLang="en-US" sz="8800" kern="100" dirty="0" smtClean="0">
                <a:ea typeface="華康標楷W5注音字"/>
                <a:cs typeface="Times New Roman"/>
              </a:rPr>
              <a:t>生    </a:t>
            </a:r>
            <a:r>
              <a:rPr lang="en-US" altLang="zh-TW" sz="8800" kern="100" dirty="0" smtClean="0">
                <a:ea typeface="華康標楷W5注音字"/>
                <a:cs typeface="Times New Roman"/>
              </a:rPr>
              <a:t/>
            </a:r>
            <a:br>
              <a:rPr lang="en-US" altLang="zh-TW" sz="8800" kern="100" dirty="0" smtClean="0">
                <a:ea typeface="華康標楷W5注音字"/>
                <a:cs typeface="Times New Roman"/>
              </a:rPr>
            </a:br>
            <a:r>
              <a:rPr lang="zh-TW" altLang="en-US" sz="8800" kern="100" dirty="0" smtClean="0">
                <a:ea typeface="華康標楷W5注音字"/>
                <a:cs typeface="Times New Roman"/>
              </a:rPr>
              <a:t>                                 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活在</a:t>
            </a:r>
            <a:r>
              <a:rPr lang="zh-TW" altLang="zh-TW" sz="8800" kern="100" dirty="0">
                <a:ea typeface="華康標楷W5注音字"/>
                <a:cs typeface="Times New Roman"/>
              </a:rPr>
              <a:t>亞洲海域的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叫</a:t>
            </a:r>
            <a:r>
              <a:rPr lang="zh-TW" altLang="en-US" sz="8800" kern="100" dirty="0" smtClean="0">
                <a:ea typeface="華康標楷W5注音字"/>
                <a:cs typeface="Times New Roman"/>
              </a:rPr>
              <a:t>作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儒</a:t>
            </a:r>
            <a:r>
              <a:rPr lang="zh-TW" altLang="en-US" sz="8800" kern="100" dirty="0" smtClean="0">
                <a:ea typeface="華康標楷W5注音字"/>
                <a:cs typeface="Times New Roman"/>
              </a:rPr>
              <a:t>艮</a:t>
            </a:r>
            <a:r>
              <a:rPr lang="zh-TW" altLang="zh-TW" sz="8800" kern="100" dirty="0" smtClean="0">
                <a:ea typeface="華康標楷W5注音字"/>
                <a:cs typeface="Times New Roman"/>
              </a:rPr>
              <a:t>，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尾鰭</a:t>
            </a:r>
            <a:r>
              <a:rPr lang="en-US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/>
            </a:r>
            <a:br>
              <a:rPr lang="en-US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</a:br>
            <a:r>
              <a:rPr lang="zh-TW" altLang="en-US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                         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呈魚尾</a:t>
            </a:r>
            <a:r>
              <a:rPr lang="zh-TW" altLang="zh-TW" sz="8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狀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；其他三</a:t>
            </a:r>
            <a:r>
              <a:rPr lang="zh-TW" altLang="zh-TW" sz="8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種棲息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在別的</a:t>
            </a:r>
            <a:r>
              <a:rPr lang="en-US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/>
            </a:r>
            <a:br>
              <a:rPr lang="en-US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</a:br>
            <a:r>
              <a:rPr lang="zh-TW" altLang="en-US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                         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地方的稱為海牛</a:t>
            </a:r>
            <a:r>
              <a:rPr lang="zh-TW" altLang="zh-TW" sz="88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，尾鰭成圓弧狀</a:t>
            </a:r>
            <a:r>
              <a:rPr lang="zh-TW" altLang="zh-TW" sz="8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。</a:t>
            </a:r>
            <a:endParaRPr lang="zh-TW" altLang="zh-TW" sz="8800" kern="100" dirty="0">
              <a:cs typeface="Times New Roman"/>
            </a:endParaRPr>
          </a:p>
          <a:p>
            <a:endParaRPr lang="zh-TW" altLang="en-US" sz="3600" dirty="0"/>
          </a:p>
        </p:txBody>
      </p:sp>
      <p:pic>
        <p:nvPicPr>
          <p:cNvPr id="3076" name="Picture 4" descr="「海牛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95134"/>
            <a:ext cx="1872208" cy="1335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「儒艮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98018"/>
            <a:ext cx="1944216" cy="1108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754622" y="3063794"/>
            <a:ext cx="1272294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kern="100" dirty="0" smtClean="0">
                <a:solidFill>
                  <a:schemeClr val="bg1"/>
                </a:solidFill>
                <a:ea typeface="華康標楷W5注音字"/>
                <a:cs typeface="Times New Roman"/>
              </a:rPr>
              <a:t>海牛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61610" y="5545315"/>
            <a:ext cx="1188132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kern="100" dirty="0">
                <a:solidFill>
                  <a:schemeClr val="bg1"/>
                </a:solidFill>
                <a:ea typeface="華康標楷W5注音字"/>
                <a:cs typeface="Times New Roman"/>
              </a:rPr>
              <a:t>儒</a:t>
            </a:r>
            <a:r>
              <a:rPr lang="zh-TW" altLang="en-US" sz="2400" kern="100" dirty="0">
                <a:solidFill>
                  <a:schemeClr val="bg1"/>
                </a:solidFill>
                <a:ea typeface="華康標楷W5注音字"/>
                <a:cs typeface="Times New Roman"/>
              </a:rPr>
              <a:t>艮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2.2《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珊珊的月光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（繪本）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ea typeface="華康標楷W5注音字"/>
                <a:cs typeface="Times New Roman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</a:t>
            </a:r>
            <a:r>
              <a:rPr lang="zh-TW" altLang="zh-TW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珊</a:t>
            </a:r>
            <a:r>
              <a:rPr lang="zh-TW" altLang="zh-TW" sz="2000" dirty="0">
                <a:solidFill>
                  <a:srgbClr val="000000"/>
                </a:solidFill>
                <a:ea typeface="華康標楷W5注音字"/>
                <a:cs typeface="Times New Roman"/>
              </a:rPr>
              <a:t>珊與</a:t>
            </a:r>
            <a:r>
              <a:rPr lang="zh-TW" altLang="zh-TW" sz="2000" dirty="0">
                <a:ea typeface="華康標楷W5注音字"/>
                <a:cs typeface="Times New Roman"/>
              </a:rPr>
              <a:t>爸</a:t>
            </a:r>
            <a:r>
              <a:rPr lang="zh-TW" altLang="zh-TW" sz="20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爸</a:t>
            </a:r>
            <a:r>
              <a:rPr lang="zh-TW" altLang="zh-TW" sz="2000" dirty="0">
                <a:ea typeface="華康標楷W5注音字"/>
                <a:cs typeface="Times New Roman"/>
              </a:rPr>
              <a:t>住在海邊，珊珊總是說「月光」給大家聽，例如她過世的媽</a:t>
            </a:r>
            <a:r>
              <a:rPr lang="zh-TW" altLang="zh-TW" sz="20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媽</a:t>
            </a:r>
            <a:r>
              <a:rPr lang="zh-TW" altLang="zh-TW" sz="2000" dirty="0">
                <a:ea typeface="華康標楷W5注音字"/>
                <a:cs typeface="Times New Roman"/>
              </a:rPr>
              <a:t>是美人魚、舊地毯是一輛四輪馬車，以及她養了</a:t>
            </a:r>
            <a:r>
              <a:rPr lang="zh-TW" altLang="zh-TW" sz="20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zh-TW" sz="2000" dirty="0">
                <a:ea typeface="華康標楷W5注音字"/>
                <a:cs typeface="Times New Roman"/>
              </a:rPr>
              <a:t>隻袋鼠娃</a:t>
            </a:r>
            <a:r>
              <a:rPr lang="zh-TW" altLang="zh-TW" sz="2000" dirty="0">
                <a:latin typeface="華康標楷W5注音字" panose="03000500000000000000" pitchFamily="66" charset="-120"/>
                <a:ea typeface="華康標楷W5注音字" panose="03000500000000000000" pitchFamily="66" charset="-120"/>
                <a:cs typeface="Times New Roman"/>
              </a:rPr>
              <a:t>娃</a:t>
            </a:r>
            <a:r>
              <a:rPr lang="zh-TW" altLang="zh-TW" sz="2000" dirty="0">
                <a:ea typeface="華康標楷W5注音字"/>
                <a:cs typeface="Times New Roman"/>
              </a:rPr>
              <a:t>。一日她的幻想竟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差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 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點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                                 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造成</a:t>
            </a:r>
            <a:r>
              <a:rPr lang="zh-TW" altLang="zh-TW" sz="2000" dirty="0">
                <a:ea typeface="華康標楷W5注音字"/>
                <a:cs typeface="Times New Roman"/>
              </a:rPr>
              <a:t>老貓班</a:t>
            </a:r>
            <a:r>
              <a:rPr lang="zh-TW" altLang="zh-TW" sz="2000" dirty="0">
                <a:latin typeface="華康標楷W5破音字3" panose="03000500000000000000" pitchFamily="66" charset="-120"/>
                <a:ea typeface="華康標楷W5破音字3" panose="03000500000000000000" pitchFamily="66" charset="-120"/>
                <a:cs typeface="Times New Roman"/>
              </a:rPr>
              <a:t>和</a:t>
            </a:r>
            <a:r>
              <a:rPr lang="zh-TW" altLang="zh-TW" sz="2000" dirty="0">
                <a:ea typeface="華康標楷W5注音字"/>
                <a:cs typeface="Times New Roman"/>
              </a:rPr>
              <a:t>好友湯姆</a:t>
            </a:r>
            <a:r>
              <a:rPr lang="zh-TW" altLang="zh-TW" sz="20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喪</a:t>
            </a:r>
            <a:r>
              <a:rPr lang="zh-TW" altLang="zh-TW" sz="2000" dirty="0">
                <a:ea typeface="華康標楷W5注音字"/>
                <a:cs typeface="Times New Roman"/>
              </a:rPr>
              <a:t>失性命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，幸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                                  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好後來</a:t>
            </a:r>
            <a:r>
              <a:rPr lang="zh-TW" altLang="zh-TW" sz="2000" dirty="0">
                <a:ea typeface="華康標楷W5注音字"/>
                <a:cs typeface="Times New Roman"/>
              </a:rPr>
              <a:t>化險為夷。最後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爸</a:t>
            </a: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爸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送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                                                                          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給她</a:t>
            </a:r>
            <a:r>
              <a:rPr lang="zh-TW" altLang="zh-TW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隻</a:t>
            </a:r>
            <a:r>
              <a:rPr lang="zh-TW" altLang="zh-TW" sz="2000" dirty="0">
                <a:ea typeface="華康標楷W5注音字"/>
                <a:cs typeface="Times New Roman"/>
              </a:rPr>
              <a:t>沙鼠，珊珊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將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                                                                          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牠</a:t>
            </a:r>
            <a:r>
              <a:rPr lang="zh-TW" altLang="zh-TW" sz="2000" dirty="0">
                <a:ea typeface="華康標楷W5注音字"/>
                <a:cs typeface="Times New Roman"/>
              </a:rPr>
              <a:t>命名</a:t>
            </a:r>
            <a:r>
              <a:rPr lang="zh-TW" altLang="zh-TW" sz="2000" dirty="0">
                <a:solidFill>
                  <a:srgbClr val="000000"/>
                </a:solidFill>
                <a:ea typeface="華康標楷W5注音字"/>
                <a:cs typeface="Times New Roman"/>
              </a:rPr>
              <a:t>做</a:t>
            </a:r>
            <a:r>
              <a:rPr lang="zh-TW" altLang="zh-TW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「月</a:t>
            </a:r>
            <a:r>
              <a:rPr lang="zh-TW" altLang="en-US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                                                                                                          </a:t>
            </a:r>
            <a:r>
              <a:rPr lang="zh-TW" altLang="zh-TW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光」。</a:t>
            </a:r>
            <a:endParaRPr lang="zh-TW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24" y="2868781"/>
            <a:ext cx="62769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36BW-415072810140_000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790575" cy="1155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104閱讀寫作\下學期課程設計\03珊珊的月光（品格教育）3\珊珊的月光pic\S36BW-415072810140_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28" y="5686806"/>
            <a:ext cx="1188000" cy="838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104閱讀寫作\下學期課程設計\03珊珊的月光（品格教育）3\珊珊的月光pic\S36BW-415072810140_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86807"/>
            <a:ext cx="1188000" cy="83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104閱讀寫作\下學期課程設計\03珊珊的月光（品格教育）3\珊珊的月光pic\S36BW-415072810140_00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08" y="5686806"/>
            <a:ext cx="1188000" cy="838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104閱讀寫作\下學期課程設計\03珊珊的月光（品格教育）3\珊珊的月光pic\S36BW-415072810140_00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5707063"/>
            <a:ext cx="1188000" cy="83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104閱讀寫作\下學期課程設計\03珊珊的月光（品格教育）3\珊珊的月光pic\S36BW-415072810140_002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48" y="5686807"/>
            <a:ext cx="1188000" cy="83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左箭號圖說文字 3"/>
          <p:cNvSpPr/>
          <p:nvPr/>
        </p:nvSpPr>
        <p:spPr>
          <a:xfrm>
            <a:off x="7812360" y="4437112"/>
            <a:ext cx="720080" cy="1371723"/>
          </a:xfrm>
          <a:prstGeom prst="lef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故事梯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15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3.1《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哈利波特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4-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火盃的考驗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7620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 </a:t>
            </a:r>
            <a:r>
              <a:rPr lang="zh-TW" altLang="zh-TW" sz="2000" kern="1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在</a:t>
            </a:r>
            <a:r>
              <a:rPr lang="zh-TW" altLang="zh-TW" sz="2000" kern="100" dirty="0">
                <a:solidFill>
                  <a:srgbClr val="000000"/>
                </a:solidFill>
                <a:ea typeface="華康標楷W5注音字"/>
                <a:cs typeface="Times New Roman"/>
              </a:rPr>
              <a:t>火盃的考驗第二項任務中，哈利波特必須潛入湖中，解救被人魚團團圍困的榮恩、妙麗</a:t>
            </a:r>
            <a:r>
              <a:rPr lang="zh-TW" altLang="zh-TW" sz="2000" kern="100" dirty="0">
                <a:latin typeface="華康標楷W5破音字3" panose="03000500000000000000" pitchFamily="66" charset="-120"/>
                <a:ea typeface="華康標楷W5破音字3" panose="03000500000000000000" pitchFamily="66" charset="-120"/>
                <a:cs typeface="Times New Roman"/>
              </a:rPr>
              <a:t>和</a:t>
            </a:r>
            <a:r>
              <a:rPr lang="zh-TW" altLang="zh-TW" sz="2000" kern="100" dirty="0">
                <a:ea typeface="華康標楷W5注音字"/>
                <a:cs typeface="Times New Roman"/>
              </a:rPr>
              <a:t>張秋。人魚有著灰綠色皮膚、墨綠色長髮、黃色眼睛</a:t>
            </a:r>
            <a:r>
              <a:rPr lang="zh-TW" altLang="zh-TW" sz="2000" kern="100" dirty="0">
                <a:latin typeface="華康標楷W5破音字3" panose="03000500000000000000" pitchFamily="66" charset="-120"/>
                <a:ea typeface="華康標楷W5破音字3" panose="03000500000000000000" pitchFamily="66" charset="-120"/>
                <a:cs typeface="Times New Roman"/>
              </a:rPr>
              <a:t>和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一</a:t>
            </a:r>
            <a:r>
              <a:rPr lang="zh-TW" altLang="zh-TW" sz="2000" kern="100" dirty="0">
                <a:ea typeface="華康標楷W5注音字"/>
                <a:cs typeface="Times New Roman"/>
              </a:rPr>
              <a:t>口爛牙，脖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子</a:t>
            </a:r>
            <a:r>
              <a:rPr lang="zh-TW" altLang="zh-TW" sz="2000" kern="100" dirty="0">
                <a:ea typeface="華康標楷W5注音字"/>
                <a:cs typeface="Times New Roman"/>
              </a:rPr>
              <a:t>帶著圓石項鍊，手中握著魚叉，用銀色魚尾奮力拍水，哈利能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在</a:t>
            </a:r>
            <a:r>
              <a:rPr lang="zh-TW" altLang="en-US" sz="2000" kern="100" dirty="0" smtClean="0">
                <a:ea typeface="華康標楷W5注音字"/>
                <a:cs typeface="Times New Roman"/>
              </a:rPr>
              <a:t>時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限內</a:t>
            </a:r>
            <a:r>
              <a:rPr lang="zh-TW" altLang="zh-TW" sz="2000" kern="100" dirty="0">
                <a:ea typeface="華康標楷W5注音字"/>
                <a:cs typeface="Times New Roman"/>
              </a:rPr>
              <a:t>從牠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們</a:t>
            </a:r>
            <a:r>
              <a:rPr lang="zh-TW" altLang="zh-TW" sz="2000" kern="100" dirty="0">
                <a:ea typeface="華康標楷W5注音字"/>
                <a:cs typeface="Times New Roman"/>
              </a:rPr>
              <a:t>的手中搶救回人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質</a:t>
            </a:r>
            <a:r>
              <a:rPr lang="zh-TW" altLang="zh-TW" sz="2000" kern="100" dirty="0">
                <a:ea typeface="華康標楷W5注音字"/>
                <a:cs typeface="Times New Roman"/>
              </a:rPr>
              <a:t>嗎？哈利這次又是用了哪些妙計呢？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為</a:t>
            </a:r>
            <a:r>
              <a:rPr lang="zh-TW" altLang="zh-TW" sz="2000" kern="100" dirty="0">
                <a:ea typeface="華康標楷W5注音字"/>
                <a:cs typeface="Times New Roman"/>
              </a:rPr>
              <a:t>什麼種種的考驗與失去的東</a:t>
            </a:r>
            <a:r>
              <a:rPr lang="zh-TW" altLang="zh-TW" sz="2000" kern="1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西</a:t>
            </a:r>
            <a:r>
              <a:rPr lang="zh-TW" altLang="zh-TW" sz="2000" kern="100" dirty="0">
                <a:ea typeface="華康標楷W5注音字"/>
                <a:cs typeface="Times New Roman"/>
              </a:rPr>
              <a:t>有關</a:t>
            </a:r>
            <a:r>
              <a:rPr lang="zh-TW" altLang="zh-TW" sz="2000" kern="100" dirty="0" smtClean="0">
                <a:ea typeface="華康標楷W5注音字"/>
                <a:cs typeface="Times New Roman"/>
              </a:rPr>
              <a:t>？</a:t>
            </a:r>
            <a:endParaRPr lang="zh-TW" altLang="en-US" sz="2000" dirty="0"/>
          </a:p>
        </p:txBody>
      </p:sp>
      <p:pic>
        <p:nvPicPr>
          <p:cNvPr id="5122" name="Picture 2" descr="「哈利波特 人魚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67" y="4698993"/>
            <a:ext cx="2484440" cy="1394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「哈利波特 4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85612"/>
            <a:ext cx="1166620" cy="1632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「哈利波特 火盃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56937"/>
            <a:ext cx="1133675" cy="16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「鳳凰會的密令」的圖片搜尋結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939974" cy="127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「混血王子的背叛」的圖片搜尋結果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437112"/>
            <a:ext cx="916965" cy="127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5805264"/>
            <a:ext cx="1997086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↑這兩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集也有提到人魚</a:t>
            </a:r>
            <a:r>
              <a:rPr lang="zh-TW" altLang="en-US" sz="1200" dirty="0" smtClean="0">
                <a:latin typeface="新細明體"/>
                <a:ea typeface="新細明體"/>
              </a:rPr>
              <a:t>↑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70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3.2《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再見人魚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（繪本）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TW" altLang="en-US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             人魚</a:t>
            </a:r>
            <a:r>
              <a:rPr lang="zh-TW" altLang="en-US" sz="2000" dirty="0">
                <a:solidFill>
                  <a:srgbClr val="000000"/>
                </a:solidFill>
                <a:ea typeface="華康標楷W5注音字"/>
                <a:cs typeface="Times New Roman"/>
              </a:rPr>
              <a:t>阿海今年十六</a:t>
            </a:r>
            <a:r>
              <a:rPr lang="zh-TW" altLang="en-US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歲，他分</a:t>
            </a:r>
            <a:r>
              <a:rPr lang="zh-TW" altLang="en-US" sz="2000" dirty="0">
                <a:solidFill>
                  <a:srgbClr val="000000"/>
                </a:solidFill>
                <a:ea typeface="華康標楷W5注音字"/>
                <a:cs typeface="Times New Roman"/>
              </a:rPr>
              <a:t>到一片海面，</a:t>
            </a:r>
            <a:r>
              <a:rPr lang="zh-TW" altLang="en-US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他負責</a:t>
            </a:r>
            <a:r>
              <a:rPr lang="zh-TW" altLang="en-US" sz="2000" dirty="0">
                <a:solidFill>
                  <a:srgbClr val="000000"/>
                </a:solidFill>
                <a:ea typeface="華康標楷W5注音字"/>
                <a:cs typeface="Times New Roman"/>
              </a:rPr>
              <a:t>保護那裡的魚。每當有魚被捕時，阿海會</a:t>
            </a:r>
            <a:r>
              <a:rPr lang="zh-TW" altLang="en-US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唱催眠曲</a:t>
            </a:r>
            <a:r>
              <a:rPr lang="zh-TW" altLang="en-US" sz="2000" dirty="0">
                <a:solidFill>
                  <a:srgbClr val="000000"/>
                </a:solidFill>
                <a:ea typeface="華康標楷W5注音字"/>
                <a:cs typeface="Times New Roman"/>
              </a:rPr>
              <a:t>，讓漁夫睡</a:t>
            </a:r>
            <a:r>
              <a:rPr lang="zh-TW" altLang="en-US" sz="2000" dirty="0">
                <a:latin typeface="華康標楷W5破音字3" panose="03000500000000000000" pitchFamily="66" charset="-120"/>
                <a:ea typeface="華康標楷W5破音字3" panose="03000500000000000000" pitchFamily="66" charset="-120"/>
                <a:cs typeface="Times New Roman"/>
              </a:rPr>
              <a:t>著</a:t>
            </a:r>
            <a:r>
              <a:rPr lang="zh-TW" altLang="en-US" sz="2000" dirty="0">
                <a:ea typeface="華康標楷W5注音字"/>
                <a:cs typeface="Times New Roman"/>
              </a:rPr>
              <a:t>，他便打開網放走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魚。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阿海常</a:t>
            </a:r>
            <a:r>
              <a:rPr lang="zh-TW" altLang="zh-TW" sz="2000" dirty="0">
                <a:ea typeface="華康標楷W5注音字"/>
                <a:cs typeface="Times New Roman"/>
              </a:rPr>
              <a:t>偷吃女孩的巧克力餅乾，兩人互相喜歡，後來阿海被女孩帶上岸，她求巫婆將阿海變成人類，巫婆說只要在三天內不碰到海水，阿海就不會變成人魚。第三天，人魚姑娘來找阿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海</a:t>
            </a:r>
            <a:r>
              <a:rPr lang="en-US" altLang="zh-TW" sz="2000" dirty="0" smtClean="0">
                <a:ea typeface="華康標楷W5注音字"/>
                <a:cs typeface="Times New Roman"/>
              </a:rPr>
              <a:t/>
            </a:r>
            <a:br>
              <a:rPr lang="en-US" altLang="zh-TW" sz="2000" dirty="0" smtClean="0">
                <a:ea typeface="華康標楷W5注音字"/>
                <a:cs typeface="Times New Roman"/>
              </a:rPr>
            </a:br>
            <a:r>
              <a:rPr lang="zh-TW" altLang="zh-TW" sz="2000" dirty="0" smtClean="0">
                <a:ea typeface="華康標楷W5注音字"/>
                <a:cs typeface="Times New Roman"/>
              </a:rPr>
              <a:t>，最後</a:t>
            </a:r>
            <a:r>
              <a:rPr lang="zh-TW" altLang="zh-TW" sz="2000" dirty="0">
                <a:ea typeface="華康標楷W5注音字"/>
                <a:cs typeface="Times New Roman"/>
              </a:rPr>
              <a:t>阿海還是變成了人魚，回到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屬</a:t>
            </a:r>
            <a:r>
              <a:rPr lang="en-US" altLang="zh-TW" sz="2000" dirty="0" smtClean="0">
                <a:ea typeface="華康標楷W5注音字"/>
                <a:cs typeface="Times New Roman"/>
              </a:rPr>
              <a:t/>
            </a:r>
            <a:br>
              <a:rPr lang="en-US" altLang="zh-TW" sz="2000" dirty="0" smtClean="0">
                <a:ea typeface="華康標楷W5注音字"/>
                <a:cs typeface="Times New Roman"/>
              </a:rPr>
            </a:br>
            <a:r>
              <a:rPr lang="zh-TW" altLang="zh-TW" sz="2000" dirty="0" smtClean="0">
                <a:ea typeface="華康標楷W5注音字"/>
                <a:cs typeface="Times New Roman"/>
              </a:rPr>
              <a:t>於他的</a:t>
            </a:r>
            <a:r>
              <a:rPr lang="zh-TW" altLang="zh-TW" sz="2000" dirty="0">
                <a:ea typeface="華康標楷W5注音字"/>
                <a:cs typeface="Times New Roman"/>
              </a:rPr>
              <a:t>大海</a:t>
            </a:r>
            <a:r>
              <a:rPr lang="zh-TW" altLang="zh-TW" sz="2000" dirty="0" smtClean="0">
                <a:ea typeface="華康標楷W5注音字"/>
                <a:cs typeface="Times New Roman"/>
              </a:rPr>
              <a:t>。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女孩</a:t>
            </a:r>
            <a:r>
              <a:rPr lang="zh-TW" altLang="en-US" sz="2000" dirty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長</a:t>
            </a:r>
            <a:r>
              <a:rPr lang="zh-TW" altLang="en-US" sz="2000" dirty="0">
                <a:ea typeface="華康標楷W5注音字"/>
                <a:cs typeface="Times New Roman"/>
              </a:rPr>
              <a:t>大成了新娘，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脖</a:t>
            </a:r>
            <a:r>
              <a:rPr lang="en-US" altLang="zh-TW" sz="2000" dirty="0" smtClean="0">
                <a:ea typeface="華康標楷W5注音字"/>
                <a:cs typeface="Times New Roman"/>
              </a:rPr>
              <a:t/>
            </a:r>
            <a:br>
              <a:rPr lang="en-US" altLang="zh-TW" sz="2000" dirty="0" smtClean="0">
                <a:ea typeface="華康標楷W5注音字"/>
                <a:cs typeface="Times New Roman"/>
              </a:rPr>
            </a:br>
            <a:r>
              <a:rPr lang="zh-TW" altLang="en-US" sz="20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  <a:cs typeface="Times New Roman"/>
              </a:rPr>
              <a:t>子</a:t>
            </a:r>
            <a:r>
              <a:rPr lang="zh-TW" altLang="en-US" sz="2000" dirty="0">
                <a:ea typeface="華康標楷W5注音字"/>
                <a:cs typeface="Times New Roman"/>
              </a:rPr>
              <a:t>上掛著人魚</a:t>
            </a:r>
            <a:r>
              <a:rPr lang="zh-TW" altLang="en-US" sz="2000" dirty="0" smtClean="0">
                <a:ea typeface="華康標楷W5注音字"/>
                <a:cs typeface="Times New Roman"/>
              </a:rPr>
              <a:t>送</a:t>
            </a:r>
            <a:r>
              <a:rPr lang="en-US" altLang="zh-TW" sz="2000" dirty="0" smtClean="0">
                <a:ea typeface="華康標楷W5注音字"/>
                <a:cs typeface="Times New Roman"/>
              </a:rPr>
              <a:t/>
            </a:r>
            <a:br>
              <a:rPr lang="en-US" altLang="zh-TW" sz="2000" dirty="0" smtClean="0">
                <a:ea typeface="華康標楷W5注音字"/>
                <a:cs typeface="Times New Roman"/>
              </a:rPr>
            </a:br>
            <a:r>
              <a:rPr lang="zh-TW" altLang="en-US" sz="2000" dirty="0" smtClean="0">
                <a:solidFill>
                  <a:srgbClr val="000000"/>
                </a:solidFill>
                <a:ea typeface="華康標楷W5注音字"/>
                <a:cs typeface="Times New Roman"/>
              </a:rPr>
              <a:t>給</a:t>
            </a:r>
            <a:r>
              <a:rPr lang="zh-TW" altLang="en-US" sz="2000" dirty="0">
                <a:solidFill>
                  <a:srgbClr val="000000"/>
                </a:solidFill>
                <a:ea typeface="華康標楷W5注音字"/>
                <a:cs typeface="Times New Roman"/>
              </a:rPr>
              <a:t>她的黑珍珠。</a:t>
            </a:r>
            <a:endParaRPr lang="zh-TW" altLang="en-US" sz="2000" dirty="0"/>
          </a:p>
        </p:txBody>
      </p:sp>
      <p:pic>
        <p:nvPicPr>
          <p:cNvPr id="3074" name="Picture 2" descr="「再見人魚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12298"/>
            <a:ext cx="1547921" cy="2002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巧克力餅乾 卡通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500">
            <a:off x="4643162" y="5256574"/>
            <a:ext cx="670985" cy="67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「項鍊 卡通」的圖片搜尋結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8" t="8084" r="9092" b="13252"/>
          <a:stretch/>
        </p:blipFill>
        <p:spPr bwMode="auto">
          <a:xfrm rot="875759">
            <a:off x="5660790" y="5266089"/>
            <a:ext cx="734341" cy="7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「漁網 卡通」的圖片搜尋結果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6" b="21812"/>
          <a:stretch/>
        </p:blipFill>
        <p:spPr bwMode="auto">
          <a:xfrm rot="1044658">
            <a:off x="3556309" y="5250752"/>
            <a:ext cx="685322" cy="6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1538</Words>
  <Application>Microsoft Office PowerPoint</Application>
  <PresentationFormat>如螢幕大小 (4:3)</PresentationFormat>
  <Paragraphs>59</Paragraphs>
  <Slides>17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人魚主題書展： 海底的春天</vt:lpstr>
      <vt:lpstr>0.來自人魚的瓶中信</vt:lpstr>
      <vt:lpstr>1.1.1《人魚公主》（童話）</vt:lpstr>
      <vt:lpstr>1.1.2《人魚公主》（童話）</vt:lpstr>
      <vt:lpstr>1.2世界各地傳說（維基百科）</vt:lpstr>
      <vt:lpstr>2.1《海洋哺乳動物》（自然百科）</vt:lpstr>
      <vt:lpstr>2.2《珊珊的月光》（繪本）</vt:lpstr>
      <vt:lpstr>3.1《哈利波特4-火盃的考驗》</vt:lpstr>
      <vt:lpstr>3.2《再見人魚》（繪本）</vt:lpstr>
      <vt:lpstr>3.3《小美人魚2重返人間》（電影）</vt:lpstr>
      <vt:lpstr>3.4《紅蠟燭與人魚》（故事）</vt:lpstr>
      <vt:lpstr>4.1《人魚王國的變身魔藥》（故事）</vt:lpstr>
      <vt:lpstr>4.2人‧魚之間的反思（行動）</vt:lpstr>
      <vt:lpstr>4.3.今天可以為海洋做的幾件事</vt:lpstr>
      <vt:lpstr>4.3.今天可以為海洋做的幾件事</vt:lpstr>
      <vt:lpstr>4.3.今天可以為海洋做的幾件事</vt:lpstr>
      <vt:lpstr>4.3.今天可以為海洋做的幾件事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黃宏輝</dc:creator>
  <cp:lastModifiedBy>黃宏輝</cp:lastModifiedBy>
  <cp:revision>78</cp:revision>
  <dcterms:created xsi:type="dcterms:W3CDTF">2017-01-06T06:48:47Z</dcterms:created>
  <dcterms:modified xsi:type="dcterms:W3CDTF">2017-02-24T00:43:47Z</dcterms:modified>
</cp:coreProperties>
</file>