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1" r:id="rId2"/>
    <p:sldId id="257" r:id="rId3"/>
    <p:sldId id="262" r:id="rId4"/>
    <p:sldId id="258" r:id="rId5"/>
    <p:sldId id="259" r:id="rId6"/>
    <p:sldId id="279" r:id="rId7"/>
    <p:sldId id="280" r:id="rId8"/>
    <p:sldId id="263" r:id="rId9"/>
    <p:sldId id="265" r:id="rId10"/>
    <p:sldId id="266" r:id="rId11"/>
    <p:sldId id="271" r:id="rId12"/>
    <p:sldId id="272" r:id="rId13"/>
    <p:sldId id="274" r:id="rId14"/>
    <p:sldId id="275" r:id="rId15"/>
    <p:sldId id="276" r:id="rId16"/>
    <p:sldId id="277" r:id="rId17"/>
    <p:sldId id="264" r:id="rId18"/>
    <p:sldId id="278" r:id="rId19"/>
    <p:sldId id="273" r:id="rId20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8000"/>
    <a:srgbClr val="000099"/>
    <a:srgbClr val="0000CC"/>
    <a:srgbClr val="000066"/>
    <a:srgbClr val="FF9900"/>
    <a:srgbClr val="800000"/>
    <a:srgbClr val="A50021"/>
    <a:srgbClr val="00CC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485" autoAdjust="0"/>
  </p:normalViewPr>
  <p:slideViewPr>
    <p:cSldViewPr>
      <p:cViewPr varScale="1">
        <p:scale>
          <a:sx n="60" d="100"/>
          <a:sy n="60" d="100"/>
        </p:scale>
        <p:origin x="-7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3840E9DB-BEF6-40AE-AE05-13D04E09CC55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0C18F884-9F36-4948-958A-124DFF51A5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2634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F884-9F36-4948-958A-124DFF51A5AA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4452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300" dirty="0"/>
              <a:t>從這些題目可以知道，語言彼此之間會互相借用</a:t>
            </a:r>
            <a:endParaRPr lang="en-US" altLang="zh-TW" sz="1300" dirty="0"/>
          </a:p>
          <a:p>
            <a:r>
              <a:rPr lang="en-US" altLang="zh-TW" sz="1300" dirty="0"/>
              <a:t>2013/2</a:t>
            </a:r>
            <a:r>
              <a:rPr lang="zh-TW" altLang="en-US" sz="1300" dirty="0"/>
              <a:t>月，美國有線電視新聞網的旅遊頻道（</a:t>
            </a:r>
            <a:r>
              <a:rPr lang="en-US" altLang="zh-TW" sz="1300" dirty="0"/>
              <a:t>CNN Travel</a:t>
            </a:r>
            <a:r>
              <a:rPr lang="zh-TW" altLang="en-US" sz="1300" dirty="0"/>
              <a:t>）精選亞洲</a:t>
            </a:r>
            <a:r>
              <a:rPr lang="en-US" altLang="zh-TW" sz="1300" dirty="0"/>
              <a:t>10</a:t>
            </a:r>
            <a:r>
              <a:rPr lang="zh-TW" altLang="en-US" sz="1300" dirty="0"/>
              <a:t>個城市</a:t>
            </a:r>
            <a:r>
              <a:rPr lang="en-US" altLang="zh-TW" sz="1300" dirty="0"/>
              <a:t>(</a:t>
            </a:r>
            <a:r>
              <a:rPr lang="zh-TW" altLang="en-US" sz="1300" dirty="0"/>
              <a:t>台北、馬來西亞檳城、泰國曼谷、日本福岡、越南河內、新加坡、韓國首爾、中國西安、菲律賓馬尼拉、柬埔寨金邊</a:t>
            </a:r>
            <a:r>
              <a:rPr lang="en-US" altLang="zh-TW" sz="1300" dirty="0"/>
              <a:t>)</a:t>
            </a:r>
            <a:r>
              <a:rPr lang="zh-TW" altLang="en-US" sz="1300" dirty="0"/>
              <a:t>，每個城市精選了</a:t>
            </a:r>
            <a:r>
              <a:rPr lang="en-US" altLang="zh-TW" sz="1300" dirty="0"/>
              <a:t>10</a:t>
            </a:r>
            <a:r>
              <a:rPr lang="zh-TW" altLang="en-US" sz="1300" dirty="0"/>
              <a:t>種街頭美食，共計</a:t>
            </a:r>
            <a:r>
              <a:rPr lang="en-US" altLang="zh-TW" sz="1300" dirty="0"/>
              <a:t>100</a:t>
            </a:r>
            <a:r>
              <a:rPr lang="zh-TW" altLang="en-US" sz="1300" dirty="0"/>
              <a:t>種。 經統計這</a:t>
            </a:r>
            <a:r>
              <a:rPr lang="en-US" altLang="zh-TW" sz="1300" dirty="0"/>
              <a:t>100</a:t>
            </a:r>
            <a:r>
              <a:rPr lang="zh-TW" altLang="en-US" sz="1300" dirty="0"/>
              <a:t>種當中有高達</a:t>
            </a:r>
            <a:r>
              <a:rPr lang="en-US" altLang="zh-TW" sz="1300" dirty="0"/>
              <a:t>83</a:t>
            </a:r>
            <a:r>
              <a:rPr lang="zh-TW" altLang="en-US" sz="1300" dirty="0"/>
              <a:t>種採取完全音譯，有</a:t>
            </a:r>
            <a:r>
              <a:rPr lang="en-US" altLang="zh-TW" sz="1300" dirty="0"/>
              <a:t>8</a:t>
            </a:r>
            <a:r>
              <a:rPr lang="zh-TW" altLang="en-US" sz="1300" dirty="0"/>
              <a:t>種採取部分音譯部分英文，只有</a:t>
            </a:r>
            <a:r>
              <a:rPr lang="en-US" altLang="zh-TW" sz="1300" dirty="0"/>
              <a:t>9</a:t>
            </a:r>
            <a:r>
              <a:rPr lang="zh-TW" altLang="en-US" sz="1300" dirty="0"/>
              <a:t>種全是英文。</a:t>
            </a:r>
            <a:r>
              <a:rPr lang="en-US" altLang="zh-TW" sz="1300" dirty="0"/>
              <a:t>CNN</a:t>
            </a:r>
            <a:r>
              <a:rPr lang="zh-TW" altLang="en-US" sz="1300" dirty="0"/>
              <a:t>記者在介紹各國美食時，音譯的使用率奇高，超過</a:t>
            </a:r>
            <a:r>
              <a:rPr lang="en-US" altLang="zh-TW" sz="1300" dirty="0"/>
              <a:t>9</a:t>
            </a:r>
            <a:r>
              <a:rPr lang="zh-TW" altLang="en-US" sz="1300" dirty="0"/>
              <a:t>成。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F884-9F36-4948-958A-124DFF51A5AA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757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第九冊</a:t>
            </a:r>
            <a:endParaRPr lang="en-US" altLang="zh-TW" dirty="0" smtClean="0"/>
          </a:p>
          <a:p>
            <a:r>
              <a:rPr lang="zh-TW" altLang="en-US" dirty="0" smtClean="0"/>
              <a:t>裡面有多少東西都是過去所沒有的，閩南語也幾乎都是直翻，而時日一久，大家也都較能接受了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F884-9F36-4948-958A-124DFF51A5AA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9004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現代更進步一點的還有這些，這些的閩南語該怎麼講呢？</a:t>
            </a:r>
            <a:endParaRPr lang="en-US" altLang="zh-TW" dirty="0" smtClean="0"/>
          </a:p>
          <a:p>
            <a:r>
              <a:rPr lang="zh-TW" altLang="en-US" dirty="0" smtClean="0"/>
              <a:t>共識還沒形成，所以教材裡當然不會收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F884-9F36-4948-958A-124DFF51A5AA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5593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第五冊　童玩</a:t>
            </a:r>
            <a:endParaRPr lang="en-US" altLang="zh-TW" dirty="0" smtClean="0"/>
          </a:p>
          <a:p>
            <a:r>
              <a:rPr lang="zh-TW" altLang="en-US" dirty="0" smtClean="0"/>
              <a:t>以前的遊戲比較動態，可以自己動手做的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F884-9F36-4948-958A-124DFF51A5AA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2445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比較靜態</a:t>
            </a:r>
            <a:endParaRPr lang="en-US" altLang="zh-TW" dirty="0" smtClean="0"/>
          </a:p>
          <a:p>
            <a:r>
              <a:rPr lang="zh-TW" altLang="en-US" dirty="0" smtClean="0"/>
              <a:t>很多產品是閩南語還沒辦法講的，但又跟孩子的生活習習相關，若無法盡快形成共識，孩子很快就會放棄用這個語言溝通。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F884-9F36-4948-958A-124DFF51A5AA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310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第</a:t>
            </a:r>
            <a:r>
              <a:rPr lang="en-US" altLang="zh-TW" dirty="0" smtClean="0"/>
              <a:t>2</a:t>
            </a:r>
            <a:r>
              <a:rPr lang="zh-TW" altLang="en-US" dirty="0" smtClean="0"/>
              <a:t>冊  食物的種類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F884-9F36-4948-958A-124DFF51A5AA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37968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現代型態的早餐，同樣很多是閩南語無法講的，蛋餅和奶茶大家應該都還有辦法講出閩南語，但其他的東西應該就很難講了。像我婆婆也是直接用臺灣國語講「三明治、漢堡」。</a:t>
            </a:r>
            <a:endParaRPr lang="en-US" altLang="zh-TW" dirty="0" smtClean="0"/>
          </a:p>
          <a:p>
            <a:pPr defTabSz="882213">
              <a:defRPr/>
            </a:pPr>
            <a:r>
              <a:rPr lang="zh-TW" altLang="en-US" dirty="0" smtClean="0"/>
              <a:t>像這類較晚出現的事物，閩南語很多還無法講、大家也很怕碰觸。但長久下來，我們生活週遭的物品，發生的事情，都無法使用閩南語溝通，這個語言的消失，也只是遲早的事情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也有人嚐試著將這些生活中常用的詞彙轉成閩南語，如「漢堡」將之直翻，不如取其英文的近似音「和肉佮」，也符合兩片麵包中間夾肉的意思。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我們也有跟國教院建議，閩南語常用詞辭典的辭彙量必須再增加，而且應收錄多一些生活中常見的東西。</a:t>
            </a:r>
            <a:r>
              <a:rPr lang="en-US" altLang="zh-TW" dirty="0" smtClean="0"/>
              <a:t>)</a:t>
            </a:r>
          </a:p>
          <a:p>
            <a:pPr defTabSz="882213">
              <a:defRPr/>
            </a:pPr>
            <a:endParaRPr lang="en-US" altLang="zh-TW" dirty="0" smtClean="0"/>
          </a:p>
          <a:p>
            <a:pPr defTabSz="882213">
              <a:defRPr/>
            </a:pPr>
            <a:r>
              <a:rPr lang="zh-TW" altLang="en-US" dirty="0" smtClean="0"/>
              <a:t>當然有時侯在轉換語言時，也是會產生一些笑話：</a:t>
            </a:r>
            <a:endParaRPr lang="en-US" altLang="zh-TW" dirty="0" smtClean="0"/>
          </a:p>
          <a:p>
            <a:pPr defTabSz="882213">
              <a:defRPr/>
            </a:pPr>
            <a:r>
              <a:rPr lang="zh-TW" altLang="en-US" dirty="0" smtClean="0"/>
              <a:t>師：我要一個炒飯，不要味精</a:t>
            </a:r>
            <a:endParaRPr lang="en-US" altLang="zh-TW" dirty="0" smtClean="0"/>
          </a:p>
          <a:p>
            <a:pPr defTabSz="882213">
              <a:defRPr/>
            </a:pPr>
            <a:r>
              <a:rPr lang="zh-TW" altLang="en-US" dirty="0" smtClean="0"/>
              <a:t>老闆：不要味精「較」淡哦！</a:t>
            </a:r>
            <a:endParaRPr lang="en-US" altLang="zh-TW" dirty="0" smtClean="0"/>
          </a:p>
          <a:p>
            <a:pPr defTabSz="882213">
              <a:defRPr/>
            </a:pPr>
            <a:r>
              <a:rPr lang="zh-TW" altLang="en-US" dirty="0" smtClean="0"/>
              <a:t>師：沒關係啦！多等一下沒關係，我吃到味精舌頭會很不舒服。</a:t>
            </a:r>
            <a:endParaRPr lang="en-US" altLang="zh-TW" dirty="0" smtClean="0"/>
          </a:p>
          <a:p>
            <a:pPr defTabSz="882213">
              <a:defRPr/>
            </a:pPr>
            <a:r>
              <a:rPr lang="zh-TW" altLang="en-US" dirty="0" smtClean="0"/>
              <a:t>老闆：不是啦，小姐，我是說味道會比較淡啦！</a:t>
            </a: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F884-9F36-4948-958A-124DFF51A5AA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153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F884-9F36-4948-958A-124DFF51A5AA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42863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新舊融合之時，也總是會產生一些不適應的症狀，有好有壞，但至少要嚐試著去接受。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F884-9F36-4948-958A-124DFF51A5AA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9135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F884-9F36-4948-958A-124DFF51A5AA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3693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「活」一詞的想法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語言的共識：閩南語一詞依照教育部公布的綱要領域名稱。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閩南語、臺語爭吵不休，各有各的考量與理由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F884-9F36-4948-958A-124DFF51A5AA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8233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共通特點：溝通</a:t>
            </a:r>
            <a:endParaRPr lang="en-US" altLang="zh-TW" baseline="0" dirty="0" smtClean="0"/>
          </a:p>
          <a:p>
            <a:r>
              <a:rPr lang="zh-TW" altLang="en-US" baseline="0" dirty="0" smtClean="0"/>
              <a:t>今天著重來講功能面的，至於情意面的，如文學、藝術、文化</a:t>
            </a:r>
            <a:r>
              <a:rPr lang="en-US" altLang="zh-TW" baseline="0" dirty="0" smtClean="0"/>
              <a:t>…</a:t>
            </a:r>
            <a:r>
              <a:rPr lang="zh-TW" altLang="en-US" baseline="0" dirty="0" smtClean="0"/>
              <a:t>今天暫且不講。</a:t>
            </a:r>
            <a:endParaRPr lang="en-US" altLang="zh-TW" baseline="0" dirty="0" smtClean="0"/>
          </a:p>
          <a:p>
            <a:r>
              <a:rPr lang="zh-TW" altLang="en-US" baseline="0" dirty="0" smtClean="0"/>
              <a:t>當他的溝通的功能都無法彰顯時，如何再講那些情意面的東西。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F884-9F36-4948-958A-124DFF51A5AA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1359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F884-9F36-4948-958A-124DFF51A5AA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0857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300" dirty="0"/>
              <a:t>根據聯合國教科文組織（</a:t>
            </a:r>
            <a:r>
              <a:rPr lang="en-US" altLang="zh-TW" sz="1300" dirty="0"/>
              <a:t>UNESCO</a:t>
            </a:r>
            <a:r>
              <a:rPr lang="zh-TW" altLang="en-US" sz="1300" dirty="0"/>
              <a:t>）</a:t>
            </a:r>
            <a:r>
              <a:rPr lang="en-US" altLang="zh-TW" sz="1300" dirty="0"/>
              <a:t>2009</a:t>
            </a:r>
            <a:r>
              <a:rPr lang="zh-TW" altLang="en-US" sz="1300" dirty="0"/>
              <a:t>年報告以及國內語言學者調查，臺灣原住民族語中，被列為瀕危語言者有</a:t>
            </a:r>
            <a:r>
              <a:rPr lang="en-US" altLang="zh-TW" sz="1300" dirty="0"/>
              <a:t>9</a:t>
            </a:r>
            <a:r>
              <a:rPr lang="zh-TW" altLang="en-US" sz="1300" dirty="0"/>
              <a:t>種，包括「極度危險」之撒奇萊雅語、噶瑪蘭語、邵語、沙阿魯阿語、卡那卡那富語</a:t>
            </a:r>
            <a:endParaRPr lang="en-US" altLang="zh-TW" sz="1300" dirty="0"/>
          </a:p>
          <a:p>
            <a:r>
              <a:rPr lang="zh-TW" altLang="en-US" sz="1300" dirty="0"/>
              <a:t>以及「嚴重危險」之賽夏語、魯凱語下三社（茂林、萬山、多納）方言</a:t>
            </a:r>
            <a:endParaRPr lang="en-US" altLang="zh-TW" sz="1300" dirty="0"/>
          </a:p>
          <a:p>
            <a:r>
              <a:rPr lang="zh-TW" altLang="en-US" sz="1300" dirty="0"/>
              <a:t>有些語言會講的人數甚至只剩個位數。</a:t>
            </a:r>
            <a:endParaRPr lang="en-US" altLang="zh-TW" sz="13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F884-9F36-4948-958A-124DFF51A5AA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0015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300" dirty="0"/>
              <a:t>華語：整有人口優勢</a:t>
            </a:r>
            <a:r>
              <a:rPr lang="en-US" altLang="zh-TW" sz="1300" dirty="0"/>
              <a:t>(</a:t>
            </a:r>
            <a:r>
              <a:rPr lang="zh-TW" altLang="en-US" sz="1300" dirty="0"/>
              <a:t>人口紅利</a:t>
            </a:r>
            <a:r>
              <a:rPr lang="en-US" altLang="zh-TW" sz="1300" dirty="0"/>
              <a:t>)</a:t>
            </a:r>
          </a:p>
          <a:p>
            <a:r>
              <a:rPr lang="zh-TW" altLang="en-US" sz="1300" dirty="0"/>
              <a:t>國際夏日語言學院：美國國際語言暑期學院是一個國際性、非牟利、宗教性的科學組織，主要在研習、開發及記錄一些比較鮮為人知的語言，藉以擴展語言學知識、推動世界識字率及扶助少數族裔的語文發展。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F884-9F36-4948-958A-124DFF51A5AA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8580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閩南語也可能面臨這種困境，所以必須大家一起來推廣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F884-9F36-4948-958A-124DFF51A5AA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1365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身為一個編輯，當然希望自己的產品可以叫好又叫座，而教科書的編輯，當然更希望編出來的教材除了叫好又叫座外，對我們孩子的學習能有所幫助。因此，我們認真的服務夥伴，也常很認真的問老師使用教材的意見，問下來，就會發現，大家想要的都不大一樣，如何統整大多數人的意見，編出適合孩子的教材，就是我們編輯的重大任務了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F884-9F36-4948-958A-124DFF51A5AA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807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其實整理過後，可以發現，這些對語言的學習都很重要，但今天的重點會是最後一點，為什麼呢？因為「與時俱進」這點的拿捏很重要，也很困難。</a:t>
            </a:r>
            <a:endParaRPr lang="en-US" altLang="zh-TW" dirty="0" smtClean="0"/>
          </a:p>
          <a:p>
            <a:r>
              <a:rPr lang="zh-TW" altLang="en-US" dirty="0" smtClean="0"/>
              <a:t>如果一直介紹過去的東西，孩子沒共鳴</a:t>
            </a:r>
            <a:endParaRPr lang="en-US" altLang="zh-TW" dirty="0" smtClean="0"/>
          </a:p>
          <a:p>
            <a:r>
              <a:rPr lang="zh-TW" altLang="en-US" dirty="0" smtClean="0"/>
              <a:t>如果拼命介紹新的東西，在閩南語課來講，負擔太大，而且很多東西，大家還沒形成共識。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F884-9F36-4948-958A-124DFF51A5AA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4428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0"/>
            <a:ext cx="9058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5364088" y="3314601"/>
            <a:ext cx="35676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的閩南語</a:t>
            </a:r>
            <a:endParaRPr lang="zh-TW" altLang="en-US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Picture 8" descr="http://vignette2.wikia.nocookie.net/characters/images/1/1e/%E3%80%8E%E6%97%A5%E7%94%A8%E3%83%BB%E8%8D%89%E6%9B%B8%E6%97%A9%E3%82%8F%E3%81%8B%E3%82%8A%E3%80%8F0026.png/revision/latest?cb=20110307094506&amp;path-prefix=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845" y="2780928"/>
            <a:ext cx="1669275" cy="156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6235728" y="5373216"/>
            <a:ext cx="2800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華康中黑體" panose="02010609000101010101" pitchFamily="49" charset="-120"/>
              </a:rPr>
              <a:t>分享人</a:t>
            </a:r>
            <a:r>
              <a:rPr lang="zh-TW" altLang="en-US" sz="2400" dirty="0">
                <a:latin typeface="標楷體" panose="03000509000000000000" pitchFamily="65" charset="-120"/>
                <a:ea typeface="華康中黑體" panose="02010609000101010101" pitchFamily="49" charset="-120"/>
              </a:rPr>
              <a:t>：</a:t>
            </a:r>
            <a:r>
              <a:rPr lang="zh-TW" altLang="en-US" sz="2400" dirty="0" smtClean="0">
                <a:latin typeface="標楷體" panose="03000509000000000000" pitchFamily="65" charset="-120"/>
                <a:ea typeface="華康中黑體" panose="02010609000101010101" pitchFamily="49" charset="-120"/>
              </a:rPr>
              <a:t>簡淑玉</a:t>
            </a:r>
            <a:endParaRPr lang="en-US" altLang="zh-TW" sz="2400" dirty="0" smtClean="0">
              <a:latin typeface="標楷體" panose="03000509000000000000" pitchFamily="65" charset="-120"/>
              <a:ea typeface="華康中黑體" panose="02010609000101010101" pitchFamily="49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華康中黑體" panose="02010609000101010101" pitchFamily="49" charset="-120"/>
              </a:rPr>
              <a:t>日　期：</a:t>
            </a:r>
            <a:r>
              <a:rPr lang="en-US" altLang="zh-TW" sz="2400" dirty="0" smtClean="0">
                <a:latin typeface="標楷體" panose="03000509000000000000" pitchFamily="65" charset="-120"/>
                <a:ea typeface="華康中黑體" panose="02010609000101010101" pitchFamily="49" charset="-120"/>
              </a:rPr>
              <a:t>105.04.13</a:t>
            </a:r>
          </a:p>
        </p:txBody>
      </p:sp>
    </p:spTree>
    <p:extLst>
      <p:ext uri="{BB962C8B-B14F-4D97-AF65-F5344CB8AC3E}">
        <p14:creationId xmlns:p14="http://schemas.microsoft.com/office/powerpoint/2010/main" val="322398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72741" y="1422019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舉起您的右手，來搶答囉！</a:t>
            </a:r>
            <a:endParaRPr lang="zh-TW" altLang="en-US" sz="3200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635674"/>
              </p:ext>
            </p:extLst>
          </p:nvPr>
        </p:nvGraphicFramePr>
        <p:xfrm>
          <a:off x="194752" y="2204862"/>
          <a:ext cx="8625720" cy="4320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2860"/>
                <a:gridCol w="4312860"/>
              </a:tblGrid>
              <a:tr h="2143216">
                <a:tc>
                  <a:txBody>
                    <a:bodyPr/>
                    <a:lstStyle/>
                    <a:p>
                      <a:r>
                        <a:rPr lang="en-US" altLang="zh-TW" sz="4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Pizza</a:t>
                      </a:r>
                      <a:r>
                        <a:rPr lang="zh-TW" altLang="en-US" sz="4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的華語怎麼說？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400" b="1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領帶的閩南語可以怎麼說？</a:t>
                      </a:r>
                      <a:endParaRPr lang="en-US" altLang="zh-TW" sz="4400" b="1" kern="120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77266">
                <a:tc>
                  <a:txBody>
                    <a:bodyPr/>
                    <a:lstStyle/>
                    <a:p>
                      <a:r>
                        <a:rPr lang="zh-TW" altLang="en-US" sz="4400" b="1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鋁的閩南語怎麼說？</a:t>
                      </a:r>
                      <a:endParaRPr lang="en-US" altLang="zh-TW" sz="4400" b="1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外國人怎麼講牛肉麵？</a:t>
                      </a:r>
                      <a:endParaRPr lang="en-US" altLang="zh-TW" sz="4400" b="1" kern="120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-4429000" y="2183895"/>
            <a:ext cx="4320480" cy="216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披　薩</a:t>
            </a:r>
            <a:endParaRPr lang="zh-TW" altLang="en-US" sz="3600" b="1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-4429000" y="4365104"/>
            <a:ext cx="4320000" cy="216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6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arn-CL" altLang="zh-TW" sz="36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a33 lu55 mih3</a:t>
            </a:r>
          </a:p>
          <a:p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→日語</a:t>
            </a:r>
            <a:r>
              <a:rPr lang="ja-JP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アルミ</a:t>
            </a:r>
            <a:r>
              <a:rPr lang="en-US" altLang="ja-JP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arn-CL" altLang="zh-TW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arumi</a:t>
            </a:r>
            <a:r>
              <a:rPr lang="en-US" altLang="ja-JP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arn-CL" altLang="zh-TW" sz="32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→英文</a:t>
            </a:r>
            <a:r>
              <a:rPr lang="arn-CL" altLang="zh-TW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aluminum</a:t>
            </a:r>
            <a:endParaRPr lang="zh-TW" altLang="en-US" sz="2800" b="1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180512" y="2205104"/>
            <a:ext cx="4320480" cy="216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n-CL" altLang="zh-TW" sz="32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ne</a:t>
            </a:r>
            <a:r>
              <a:rPr lang="arn-CL" altLang="zh-TW" sz="3200" b="1" baseline="-250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33</a:t>
            </a:r>
            <a:r>
              <a:rPr lang="arn-CL" altLang="zh-TW" sz="32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 kut</a:t>
            </a:r>
            <a:r>
              <a:rPr lang="arn-CL" altLang="zh-TW" sz="3200" b="1" baseline="-250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arn-CL" altLang="zh-TW" sz="32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 tai</a:t>
            </a:r>
            <a:r>
              <a:rPr lang="arn-CL" altLang="zh-TW" sz="3200" b="1" baseline="-250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51</a:t>
            </a:r>
          </a:p>
          <a:p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→日語</a:t>
            </a: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ネクタイ</a:t>
            </a:r>
            <a:r>
              <a:rPr lang="en-US" altLang="ja-JP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arn-CL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nekutai)</a:t>
            </a:r>
          </a:p>
          <a:p>
            <a:r>
              <a:rPr lang="arn-CL" altLang="zh-TW" sz="32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niá tuà</a:t>
            </a:r>
          </a:p>
          <a:p>
            <a:pPr>
              <a:lnSpc>
                <a:spcPts val="3000"/>
              </a:lnSpc>
              <a:defRPr/>
            </a:pP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→時間久了，大家也可以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接受直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翻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180512" y="4369984"/>
            <a:ext cx="4320000" cy="216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n-CL" altLang="zh-TW" sz="32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beef </a:t>
            </a:r>
            <a:r>
              <a:rPr lang="arn-CL" altLang="zh-TW" sz="32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noodles</a:t>
            </a:r>
            <a:r>
              <a:rPr lang="zh-TW" altLang="en-US" sz="32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／</a:t>
            </a:r>
            <a:r>
              <a:rPr lang="en-US" altLang="zh-TW" sz="32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arn-CL" altLang="zh-TW" sz="32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beef noodle soup</a:t>
            </a:r>
            <a:endParaRPr lang="en-US" altLang="zh-TW" sz="3200" b="1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arn-CL" altLang="zh-TW" sz="32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niu rou mian</a:t>
            </a:r>
            <a:endParaRPr lang="zh-TW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流程圖: 內部儲存裝置 2"/>
          <p:cNvSpPr/>
          <p:nvPr/>
        </p:nvSpPr>
        <p:spPr>
          <a:xfrm>
            <a:off x="372741" y="80048"/>
            <a:ext cx="8447731" cy="104469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250 w 10000"/>
              <a:gd name="connsiteY0" fmla="*/ 0 h 10000"/>
              <a:gd name="connsiteX1" fmla="*/ 1250 w 10000"/>
              <a:gd name="connsiteY1" fmla="*/ 10000 h 10000"/>
              <a:gd name="connsiteX2" fmla="*/ 0 w 10000"/>
              <a:gd name="connsiteY2" fmla="*/ 1250 h 10000"/>
              <a:gd name="connsiteX3" fmla="*/ 10000 w 10000"/>
              <a:gd name="connsiteY3" fmla="*/ 125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547 h 10547"/>
              <a:gd name="connsiteX1" fmla="*/ 10000 w 10000"/>
              <a:gd name="connsiteY1" fmla="*/ 547 h 10547"/>
              <a:gd name="connsiteX2" fmla="*/ 10000 w 10000"/>
              <a:gd name="connsiteY2" fmla="*/ 10547 h 10547"/>
              <a:gd name="connsiteX3" fmla="*/ 0 w 10000"/>
              <a:gd name="connsiteY3" fmla="*/ 10547 h 10547"/>
              <a:gd name="connsiteX4" fmla="*/ 0 w 10000"/>
              <a:gd name="connsiteY4" fmla="*/ 547 h 10547"/>
              <a:gd name="connsiteX0" fmla="*/ 527 w 10000"/>
              <a:gd name="connsiteY0" fmla="*/ 0 h 10547"/>
              <a:gd name="connsiteX1" fmla="*/ 1250 w 10000"/>
              <a:gd name="connsiteY1" fmla="*/ 10547 h 10547"/>
              <a:gd name="connsiteX2" fmla="*/ 0 w 10000"/>
              <a:gd name="connsiteY2" fmla="*/ 1797 h 10547"/>
              <a:gd name="connsiteX3" fmla="*/ 10000 w 10000"/>
              <a:gd name="connsiteY3" fmla="*/ 1797 h 10547"/>
              <a:gd name="connsiteX0" fmla="*/ 0 w 10000"/>
              <a:gd name="connsiteY0" fmla="*/ 547 h 10547"/>
              <a:gd name="connsiteX1" fmla="*/ 10000 w 10000"/>
              <a:gd name="connsiteY1" fmla="*/ 547 h 10547"/>
              <a:gd name="connsiteX2" fmla="*/ 10000 w 10000"/>
              <a:gd name="connsiteY2" fmla="*/ 10547 h 10547"/>
              <a:gd name="connsiteX3" fmla="*/ 0 w 10000"/>
              <a:gd name="connsiteY3" fmla="*/ 10547 h 10547"/>
              <a:gd name="connsiteX4" fmla="*/ 0 w 10000"/>
              <a:gd name="connsiteY4" fmla="*/ 547 h 10547"/>
              <a:gd name="connsiteX0" fmla="*/ 0 w 10000"/>
              <a:gd name="connsiteY0" fmla="*/ 547 h 10547"/>
              <a:gd name="connsiteX1" fmla="*/ 10000 w 10000"/>
              <a:gd name="connsiteY1" fmla="*/ 547 h 10547"/>
              <a:gd name="connsiteX2" fmla="*/ 10000 w 10000"/>
              <a:gd name="connsiteY2" fmla="*/ 10547 h 10547"/>
              <a:gd name="connsiteX3" fmla="*/ 0 w 10000"/>
              <a:gd name="connsiteY3" fmla="*/ 10547 h 10547"/>
              <a:gd name="connsiteX4" fmla="*/ 0 w 10000"/>
              <a:gd name="connsiteY4" fmla="*/ 547 h 10547"/>
              <a:gd name="connsiteX0" fmla="*/ 527 w 10000"/>
              <a:gd name="connsiteY0" fmla="*/ 0 h 10547"/>
              <a:gd name="connsiteX1" fmla="*/ 510 w 10000"/>
              <a:gd name="connsiteY1" fmla="*/ 10273 h 10547"/>
              <a:gd name="connsiteX2" fmla="*/ 0 w 10000"/>
              <a:gd name="connsiteY2" fmla="*/ 1797 h 10547"/>
              <a:gd name="connsiteX3" fmla="*/ 10000 w 10000"/>
              <a:gd name="connsiteY3" fmla="*/ 1797 h 10547"/>
              <a:gd name="connsiteX0" fmla="*/ 0 w 10000"/>
              <a:gd name="connsiteY0" fmla="*/ 547 h 10547"/>
              <a:gd name="connsiteX1" fmla="*/ 10000 w 10000"/>
              <a:gd name="connsiteY1" fmla="*/ 547 h 10547"/>
              <a:gd name="connsiteX2" fmla="*/ 10000 w 10000"/>
              <a:gd name="connsiteY2" fmla="*/ 10547 h 10547"/>
              <a:gd name="connsiteX3" fmla="*/ 0 w 10000"/>
              <a:gd name="connsiteY3" fmla="*/ 10547 h 10547"/>
              <a:gd name="connsiteX4" fmla="*/ 0 w 10000"/>
              <a:gd name="connsiteY4" fmla="*/ 547 h 10547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527 w 10000"/>
              <a:gd name="connsiteY0" fmla="*/ 137 h 10000"/>
              <a:gd name="connsiteX1" fmla="*/ 510 w 10000"/>
              <a:gd name="connsiteY1" fmla="*/ 9726 h 10000"/>
              <a:gd name="connsiteX2" fmla="*/ 0 w 10000"/>
              <a:gd name="connsiteY2" fmla="*/ 1250 h 10000"/>
              <a:gd name="connsiteX3" fmla="*/ 10000 w 10000"/>
              <a:gd name="connsiteY3" fmla="*/ 125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 stroke="0" extrusionOk="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  <a:path w="10000" h="10000" fill="none" extrusionOk="0">
                <a:moveTo>
                  <a:pt x="527" y="137"/>
                </a:moveTo>
                <a:cubicBezTo>
                  <a:pt x="527" y="3470"/>
                  <a:pt x="510" y="6393"/>
                  <a:pt x="510" y="9726"/>
                </a:cubicBezTo>
                <a:moveTo>
                  <a:pt x="0" y="1250"/>
                </a:moveTo>
                <a:lnTo>
                  <a:pt x="10000" y="1250"/>
                </a:lnTo>
              </a:path>
              <a:path w="10000" h="10000" fill="none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華康中黑體" panose="02010609000101010101" pitchFamily="49" charset="-120"/>
              </a:rPr>
              <a:t>　「語言」也是一個大熔爐</a:t>
            </a:r>
            <a:endParaRPr lang="en-US" altLang="zh-TW" sz="5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華康中黑體" panose="02010609000101010101" pitchFamily="49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107833" y="3997652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➀</a:t>
            </a:r>
            <a:endParaRPr lang="zh-TW" alt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4100602" y="4308705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➁</a:t>
            </a:r>
            <a:endParaRPr lang="zh-TW" alt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4467334" y="4005937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➂</a:t>
            </a:r>
            <a:endParaRPr lang="zh-TW" alt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4456632" y="4309425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➃</a:t>
            </a:r>
            <a:endParaRPr lang="zh-TW" alt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6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0.00301 L 0.5059 0.0030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1.48148E-6 L 0.50399 -1.48148E-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4.81481E-6 L -0.51198 4.81481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98 3.7037E-7 L -0.51145 0.0018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7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378371" y="836712"/>
            <a:ext cx="8354326" cy="5753275"/>
            <a:chOff x="378371" y="1087820"/>
            <a:chExt cx="8110756" cy="5502167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7" t="4147" r="5056" b="4452"/>
            <a:stretch/>
          </p:blipFill>
          <p:spPr bwMode="auto">
            <a:xfrm>
              <a:off x="378371" y="1087821"/>
              <a:ext cx="4114801" cy="5502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5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4" t="4147" r="5889" b="4452"/>
            <a:stretch/>
          </p:blipFill>
          <p:spPr bwMode="auto">
            <a:xfrm>
              <a:off x="4484685" y="1087820"/>
              <a:ext cx="4004442" cy="5502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群組 4"/>
          <p:cNvGrpSpPr/>
          <p:nvPr/>
        </p:nvGrpSpPr>
        <p:grpSpPr>
          <a:xfrm>
            <a:off x="323529" y="44624"/>
            <a:ext cx="3028598" cy="792088"/>
            <a:chOff x="323529" y="44624"/>
            <a:chExt cx="3028598" cy="792088"/>
          </a:xfrm>
        </p:grpSpPr>
        <p:sp>
          <p:nvSpPr>
            <p:cNvPr id="9" name="文字方塊 8"/>
            <p:cNvSpPr txBox="1"/>
            <p:nvPr/>
          </p:nvSpPr>
          <p:spPr>
            <a:xfrm>
              <a:off x="1115617" y="220095"/>
              <a:ext cx="22365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華康少女文字W6" panose="02010609000101010101" pitchFamily="49" charset="-120"/>
                </a:rPr>
                <a:t>現代</a:t>
              </a:r>
              <a:r>
                <a:rPr lang="zh-TW" altLang="en-US" sz="3200" b="1" dirty="0">
                  <a:solidFill>
                    <a:srgbClr val="C00000"/>
                  </a:solidFill>
                  <a:latin typeface="標楷體" panose="03000509000000000000" pitchFamily="65" charset="-120"/>
                  <a:ea typeface="華康少女文字W6" panose="02010609000101010101" pitchFamily="49" charset="-120"/>
                </a:rPr>
                <a:t>的</a:t>
              </a:r>
              <a:r>
                <a:rPr lang="zh-TW" altLang="en-US" sz="3200" b="1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華康少女文字W6" panose="02010609000101010101" pitchFamily="49" charset="-120"/>
                </a:rPr>
                <a:t>廚房</a:t>
              </a:r>
              <a:endPara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華康少女文字W6" panose="02010609000101010101" pitchFamily="49" charset="-120"/>
              </a:endParaRPr>
            </a:p>
          </p:txBody>
        </p:sp>
        <p:pic>
          <p:nvPicPr>
            <p:cNvPr id="10" name="Picture 5" descr="http://www.garden-food.rs/images/kontakt/adresa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9" y="44624"/>
              <a:ext cx="792088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橢圓 2"/>
          <p:cNvSpPr/>
          <p:nvPr/>
        </p:nvSpPr>
        <p:spPr>
          <a:xfrm>
            <a:off x="2699792" y="4005064"/>
            <a:ext cx="3744416" cy="165618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zh-TW" altLang="en-US" sz="2400" b="1" dirty="0" smtClean="0">
                <a:solidFill>
                  <a:srgbClr val="C0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新的事物不斷出現，語言也必須跟著進步，增加新語彙。</a:t>
            </a:r>
            <a:endParaRPr lang="zh-TW" altLang="en-US" sz="2400" b="1" dirty="0">
              <a:solidFill>
                <a:srgbClr val="C000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32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.wachi.com.tw/upload/images/2012/04-24/EIH14VProductS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83" y="3861048"/>
            <a:ext cx="421821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925640" y="6279703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桌上型</a:t>
            </a:r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IH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調理爐</a:t>
            </a:r>
          </a:p>
        </p:txBody>
      </p:sp>
      <p:pic>
        <p:nvPicPr>
          <p:cNvPr id="11268" name="Picture 4" descr="http://www.daikin.com.tw/manasystem/files/product/8d1f1f79-26f4-41ff-b071-8ce4b99bfd64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0" t="5611" r="14645"/>
          <a:stretch/>
        </p:blipFill>
        <p:spPr bwMode="auto">
          <a:xfrm>
            <a:off x="5724128" y="3599147"/>
            <a:ext cx="3096343" cy="247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6632356" y="606367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水波爐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050" y="764704"/>
            <a:ext cx="3270049" cy="312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6134041" y="288176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麵包機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353783" y="179929"/>
            <a:ext cx="5658377" cy="584775"/>
            <a:chOff x="353783" y="179929"/>
            <a:chExt cx="5658377" cy="584775"/>
          </a:xfrm>
        </p:grpSpPr>
        <p:sp>
          <p:nvSpPr>
            <p:cNvPr id="11" name="文字方塊 10"/>
            <p:cNvSpPr txBox="1"/>
            <p:nvPr/>
          </p:nvSpPr>
          <p:spPr>
            <a:xfrm>
              <a:off x="903069" y="179929"/>
              <a:ext cx="5109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華康少女文字W6" panose="02010609000101010101" pitchFamily="49" charset="-120"/>
                </a:rPr>
                <a:t>各種新的廚房家電一直出現</a:t>
              </a:r>
              <a:endPara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華康少女文字W6" panose="02010609000101010101" pitchFamily="49" charset="-120"/>
              </a:endParaRPr>
            </a:p>
          </p:txBody>
        </p:sp>
        <p:pic>
          <p:nvPicPr>
            <p:cNvPr id="1127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783" y="183679"/>
              <a:ext cx="61912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355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L:\編輯三部\文編二組-閩客\淑玉\B5童玩頁面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77" b="32068"/>
          <a:stretch/>
        </p:blipFill>
        <p:spPr bwMode="auto">
          <a:xfrm>
            <a:off x="82794" y="982676"/>
            <a:ext cx="9015211" cy="610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539552" y="93618"/>
            <a:ext cx="4742081" cy="809625"/>
            <a:chOff x="539552" y="93618"/>
            <a:chExt cx="4742081" cy="809625"/>
          </a:xfrm>
        </p:grpSpPr>
        <p:sp>
          <p:nvSpPr>
            <p:cNvPr id="6" name="文字方塊 5"/>
            <p:cNvSpPr txBox="1"/>
            <p:nvPr/>
          </p:nvSpPr>
          <p:spPr>
            <a:xfrm>
              <a:off x="1403648" y="222898"/>
              <a:ext cx="38779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 smtClean="0">
                  <a:solidFill>
                    <a:srgbClr val="0000CC"/>
                  </a:solidFill>
                  <a:latin typeface="標楷體" panose="03000509000000000000" pitchFamily="65" charset="-120"/>
                  <a:ea typeface="華康少女文字W6" panose="02010609000101010101" pitchFamily="49" charset="-120"/>
                </a:rPr>
                <a:t>以前的小朋友玩這些</a:t>
              </a:r>
              <a:endParaRPr lang="zh-TW" altLang="en-US" sz="3200" b="1" dirty="0">
                <a:solidFill>
                  <a:srgbClr val="0000CC"/>
                </a:solidFill>
                <a:latin typeface="標楷體" panose="03000509000000000000" pitchFamily="65" charset="-120"/>
                <a:ea typeface="華康少女文字W6" panose="02010609000101010101" pitchFamily="49" charset="-120"/>
              </a:endParaRPr>
            </a:p>
          </p:txBody>
        </p:sp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93618"/>
              <a:ext cx="866775" cy="80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316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「繪本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4" descr="「繪本」的圖片搜尋結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4342" name="Picture 6" descr="http://pic.pimg.tw/bootscat/1380097757-4211671846_l.jpg?v=13800977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68" y="4149080"/>
            <a:ext cx="2281136" cy="174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612775" y="605371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繪本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4344" name="Picture 8" descr="http://www.myfone.com.tw/website_twmf/uploads_product/website_590/011/621/ECP0059001162126_1_494584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9" r="18765"/>
          <a:stretch/>
        </p:blipFill>
        <p:spPr bwMode="auto">
          <a:xfrm>
            <a:off x="3851920" y="3459988"/>
            <a:ext cx="1657008" cy="262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3851920" y="620769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芭比娃娃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4346" name="Picture 10" descr="http://img.pcstore.com.tw/~prod/M07785782_big.jpg?pimg=static&amp;P=137612659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87814"/>
            <a:ext cx="2166431" cy="21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4644008" y="282331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戰鬥陀螺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4348" name="Picture 12" descr="http://1.bp.blogspot.com/-WGit_JnFkLs/UuzwE0CvAUI/AAAAAAAACxM/KBk-pO3uhP4/s1600/%E5%89%B5%E6%84%8F%E9%BB%8F%E5%9C%9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72816"/>
            <a:ext cx="2269443" cy="168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7402474" y="357301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黏土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AutoShape 16" descr="data:image/jpeg;base64,/9j/4AAQSkZJRgABAQAAAQABAAD/2wCEAAkGBxQSEhQUEhQWFhUWFhQXFRcYFRQWFBcXFBQWHRUZFBQaHCggGBolHBQUITEhJSkrLi4uFyAzODMsNygtLisBCgoKDg0OGxAQGywkHyQsLCwsLCwsLCwsLCwsLCwsLCwsLCwsLCwsLCwsLCwsLCwsLCwsLCwsLCwsLCwsLCwsLP/AABEIAMIBBAMBEQACEQEDEQH/xAAcAAEAAQUBAQAAAAAAAAAAAAAAAQIDBQYHBAj/xAA/EAACAQIDBAgDBgQFBQEAAAABAgADEQQSIQUGMUEHEyJRYXGRoUKBsTJSksHR8CNyguEUM6Ky8UNiY3PSFf/EABsBAQACAwEBAAAAAAAAAAAAAAAEBQECAwYH/8QAKxEAAgICAgIBBQACAgMBAAAAAAECAwQRBSESMUEGEyIyURRhcYEjQlIV/9oADAMBAAIRAxEAPwDuMAQCIAgCAIAgCAIAgCAIAgCAIAgCAIAgCAIAgCAIAgCAIAgCAIAgEwBAEAQCIAgCAIAgCAIAgCAIAgCAIAgCAIAgCAIAgCAIAgCAIAgCAIAgEwBAEAQCIAgCAIBS7W1j/Rjejz4LaFKsL0qiOO9WDD2m0oSj7Rqpp+j1TTZuJkCAIAgCAIAgCAIAgCAIAgCAIAgCAIAgCAIAgEwBAEAQCIBF4Br+2N8cLhaopVnIe1zZSwAPDMRwnGd8IvTZPx+NvyIeda2j1YHeXC1v8uvTPhmAPoZmNsJemcrcK+r9os8W/O11o4DEVAwv1ZVSDc5qnZW3zPtJuJV9y5IgX7jHTPnrZ2Oq0HWpRdkcagg/XvHhwnrp4tdkNNFUpuLOt7ndKdOranjbU35VRpTb+b7h8eHlPP5fGTh3DtE+rIXpnS6VQMAVIIOoINwR4GVL2umSk9lcGRAEAQBAEAQBAEAQBAEAQBAEAQBAEAQBAEAmAIAgCAUmAc+3u6RP8NWqUKVMOyqLuToHblbmALH2kO/I8HpF/wAbwcsmCsk9I5NjcW9V2qVGLO5uzHiT/wAAD5SulJye2e4ox66a1CK6RYzW1E2qrc5qK+TXIlCFblJejz4vFO5tmOUWutzYm/dz+c+iYWOqq49dnx7Ov+5dKXxvot1E7rSxU2it8ky24I4ibOW+jZaO8dEFBkwALsTnd2QE3CoLKAvcCVJ+c8jyM4u78UWdEl49s3jMJAO/kv6TmgztC8GReALwY2BMgmDIgCAIAgCAIAgCAIAgCAIAgCATAEAQBALOKqhEZjwUEnyAmJPSNoR8pJHzliMclaoalRCC75nKsSSCe12Tzt4iU8pRlLbPpGNj201KMH8GVGw8LWt/hsWFY/BWGU38G/sZ0+1XL9ZEd5+VVv7tf/aMTtvYlXDW60KA17MrZlIW1z7j1EtOJxH/AJCb9Iq+a5aE8ZqPTZgaQ/Uz3UPXR81sbLl50ORWrd/Ccb9qDa9mNP4Nu2fjEVAFrKOPByPpPnGVhZ07HJJlbYshS62e5NotyxHpVP6yI8XOj8M0+5k/1l5dqVuWIf5VT+vjNPDNXwx/kZK+WXk21ihwrv8Ajv8AXzjzzF8M2WZkr5ZXU3jxYU/xX4dy/pO2Pbk/cipo615+S5abNKpbzYtWFsTW0I/6jngfEz6FHBqnX0uyzjdP3s33D9L50z4b0qW+oMrpcRL4ZMWbr2jNYDpUwj2FQPTPiMwHzGvtI8+Muj67OscyL9m2bM25h8R/k1qb+AYZvw8ZCnTZD9kSI2wl6ZkLzkdCYAmQIAgCAIAgCAIAgCAIBMAQBAEAs4iiHVlbUMCD5Eaw1tG0ZOMk0cA342KuDxbUUvkyIyXNzY3HHzUymvr8JaPonC5csnH8pe10YC05ItZJFjFVTYC5twAOoFyCdDp8Insvp+jdbnJ+z519U3JWqET34vbtSvc1QhY5RmC5TZCx9y2v8onoIY6g+n0eMsls8DWPnJKORZxP2bcyR6c/ynOaT6Otf9JVbCZ1ro1fsrYfv9JjSHRA+c1dcH7RjRlNn7NNQZixC+88xynK1US8IxWyJddGBlk2YgFtfxGeWs5extSWvZBeVLfWjy1thrxViD42P6S6x/qeS6mjvDPfyjwYrZxoizElSNDY2P5qZ6DC5WGR6J1V8bTHuLfrLlaaOhVQZs3Zvm5WveaTrg/aMrfwbNsjpBxuHIHW9Yo+Gp2x+Lj7yBbxtVna6O8L7Im87I6WqLWGIpNTPNl7S+nESst4qyP69kqGYvk3XZm8mFxA/hVkY917N+E6yvsx7IfsiVG6EvRlQ04m6ZN4MiZAgCAIAgCAIAgEwBAEAQCkwPk550h7k1sXVFegykimEKMbXysxBVv6jxkTIx3N7Rf8Ny0MWPhNdbOV7U2XWw7Za9NqZ8RofJuB9ZAlW49aPYU59Fy3GRhsQe0O7U38Z7rjJRrojE+acz5W5U5F6nw4S530ebkmmVWHlNtmhcwOIRHPWURWXLaxZlIN+KsvAzhbBz9PRIjJKPZ7qlPCvrRNWm9x2HAZQBqSKi9rTxE0jK5Pxktj8ddHhe5JJ11OvG/5ySkcGUZJztmowcn8GTa8JTyoo7gPXnPknI5H3b5SKK+XlNsvgSuZwZNpnYTLdZAylW1B+vhJ+Dlyommdq7HCSaNQxNEqzKeR/wCPafUePyfvVKRexltJmxbh7pDaL1Uaoaa00UkqASSxNtDp8J9RNeRy5UJKJOx61Nme2v0OVlucLiFqD7tUZDx++oI4W5ekgU8v/wDaJMsZGk7V3YxuF/zsNUAHxKM6cviW/NwNeflLKvPqs+ThLHZiqWLINw1vY/vSSdwn7RxdbRn9m77Yyjotd7dxOYe8jWYNM+/Eyp2R+T1YXf7GqxcYhzck2NmXjyBFgPCcnx1UlrRh3WRfs6z0d74DH02WpYV6ds44BlPBh6EEcj5yjzMV0S/0WFF3muzcZEJAgCAIAgCAIBMAQBAIMAwm8m8tDBKGrNqfsourt5Du8ZystjBbZLxMG3Kl41o1zZvShhqlTLUR6S69tipXTvtqJxjlxfstL/p7Jqh5LT/0bDQ2xg8XSBz03RyVyvbU92Vuc7qcJFXPGyKJa00y3ht0cJTSrTSiuWqSSGGZQSAOyDwGg08JIV0lrT9EaTbe5HJdqdGOOojsBa6jmhsx/ob8iZc1cnHpSI08WE+zUsbh6lA5a1N6Z7nUqflfjLCvLhP0yHZhOK2jx4V2LGw4kyVHftkecOtF5a2pvy0/Z9Jv0a+DSLob9/3mejlo9mzyWcLxFxe+v2bnQym5m/7OM/8AZpa/GDZsyT5Zvb7KGXs9r4dRTVg3aJsV5jxkl0w+3vZlxXjvZbwiKWAckLzI1InCmMHL8jEEm+y1iFGYhTcX0PhymbIxUvx9Gek+jV9sJ/GNuYX6W/KfQvp6xujTLvH7qWzM9F+3BhcauchadUGm5JsATqhJ/mFv6pacrR9ypNe0WONPxl2fQCkHneeW18MtRlEAwG29y8Figetw6ZjpnUBKnCw7a66TtXkWQ9Mw4JnMN9Oiynh16zDYggkjLSq631YtaoNbAZeI5cdZZY/IzfUjjOqJoVXZ70LLUtdhfQ3599pdUWqaIFySZltz9unBYqnX+EdmoBzpt9r5iwPynPNoV1Wvk1on4TPpHDYhaihkYMrAEEG4II01nkW0np+y4T2tl2ZMkwBAEAQBAJgCAIBSYMHz7vxjmq47EFr9hzTUHkqaC3nx+cp8ibc+z6PwlMa8WMo+2YdqfGxBA58CeGoBnDRaRn/UUFSpB1BvcHgbjmPSZ216NZQrs2pIzOB3txlHPkrNd7Zi3btbmobQG06xyJxK6/hca341/wAG37J6VGzIuIpDJls7rcsW7wvC0lRzE/ZR5P020m62Zpd+sFjKVRGGV+rqFUqqLEhGPZbUE6SbjXqdiUWUmbxd+NFuXo4RRcqQRxFj5T3aX49nldEY5BdXXQEAHuDDu8D+s100bx7Wi5isRopAHdp7TLekc647emZbdntZm7hb14/QTx31PkdKtEHPfjHX9NiWeF+SlZcvMyk9aNBNEgUNN4RZvH2axi6wNd25C/8ApUj6ifS+EocKF/sv6Y+MEmYy89C0taZ3iv4brsPftqVILU6wldAyEXZeWe5Gsp7uN85biTIZSitMyR6SP/f+JP8A6nD/APJkbf5iKW6SdP8Ar+eZAfqZlcVIz/mIx2K3ypvqy1mJ45mp/UC82jx00zV5KZq21McazlyLDgo7gPHnLSin7a0RLJ+TPJOzNDonR7txjTNHMQ1PVbEi6H62PsRPnP1ViXY9n3630y+42yM4eMjfsLvBVXRrMPHQ+onm6ebth1LssZ4qfoy2G3hpt9oFT6j1EtqOapn+3RHljSXoydDFK/2WB8jLSvJqs/V7ODhJe0Xp3NRGwJkEwBAEAgwDl3SHuRVqVmxOGXPnt1lMaNcC2Zb8bgcPCQMjHbe0ep4bmoUQ+1b6Xyc9x+yK9BgtWk6MwzAEXJHyvITqnH2eqo5HGu7hI8ivbgfz9jNO0SdKXoZ9OHz5wYcGgFBvrbuBF7/OZNX5eS6PNjEOW44Ai/7/AHxl3wWP9y7b+DzP1RlfbxvD+nlw/A3HGe9R8wsZcZLibtbNFJop6vsleX0mso7Rt597PRsjGdU5RjobEnuJnmOawP8AIXlH2jnlU/dgmbXSqAjSeCtolB9ooZ1uL7LuacHFnLROaFBhIxu1toBFsPtHh4eMveK42V09tdFhiUbfkzWWM+j49Srgki1LNOoQ4INrTeXb0dV0i/UcaWFrC3nx1PrNox0c9lAiUlFNs3rrc5eKPR/gKhXOBcak25AWufLtCVEebxnPw2W8+DyYLevg82U9x95aRujKPkmV7xLl/wCrIm3kn8nJ0zT00Jscz17Ix5oVUqL8J1Hep0Yel/aVnKYUcrGlB+9dHfHtddiaOv0agZQym4YAg94I0nxHJpdNjg/g9dXJSipFcj7OhKsRwJHkZ0hbOH6vRhxT9nvw+2KqfFcdza+/GT6OVvrfvZxnjQZlcJvIDpUW3iNR6cZc4/Oxk9WLRGnitejOUqoYXU3B4GX1dsbI+USHJOL7LgnUEwBAEGCkiDJS9MHiAZhxT9mVJx9M1vaG4mCqgDqQlmLXp2Qm97gkcjfhOUqIP4J1PKZNT3GRrG0uikE1DRrWvrTRhoPBmvcjxkeWEn2mXNH1JOOlZHZqO2tx8XhrE0zUBFyaYLZT3EcfnI08aaLvF5zGu/bpmvY7ZdZQGek4U6KSrAePKeo+n/GEXv2eL+q8r71q8HtHjCjhr9Z6VS/h5B9sFRyI/fgdZspmGiGQ31m/kmjBafDgknmZzdf8On3Ho9OFxL09Abju/SUuZw9dz2crK4WezIJtrvBlNP6a/jIbwl/Sitthjoot48ZJxvp2MXuTOkMSMXtmOYkm5NzPSUY0KVqJK3paRbqtYTu38G0IlFFOZmEjaUvgukTfZz2Qqai3Gcb/ABcNTeiRjWuuxSRsWAcumSpmVTlAFrDTNrlNhpmZieJ04z53yFEarH4M+h4uS7a1Z8mT2ZsB1frgFCharNTa7FWVf4SsBfN9pSQNdCJOxMjwq7ZzystPpIvVMArs9KkqByLuKlHsrnVcvV1CbpZiLDve2tpIhmuL6Ku2+Ek4tf8AZqDbGdEV3ICsWCnTUpYNpfhcyaud1FJI8rbCSfoxyNexHOegqn9yHmcmnF9nVtzHzYSnrfLp+dvle3ynyH6qoVea9fJ6jjpt1GbKTzOywKcszs2ImQIRky27uOKVAhPZb2PhL3h82ULFB+mQsmra2bcJ7IriYAgCARAEAQYEAgiPZkoqUgwswBB5EXHpCbXow1s1/am42Cr/AGqIU/eTsH20kmvLth6ZxljwZqm1+iVCL4aqQ3dU1B07wL3k2rlZp/mRp4X8NO2nuDjqFz1RdRzpkP8A6ePtLCHI0z9vRGlj2RNZroyHK65WHEEFT6SfXNSW4vZwa09MtZp08jHiQ50jaCXYI5QkGyixE30bbRT4maeJtv8AhUGg0aJvMGNFyjWKm4kXKxo3x02dIS8Xs9eD2mUYHKLdwCjXkbkHn3yjs+n4t72XGLy06+n6PW+99UMpUFEQ3y2DK+vaNQnVib8RbwsdTyXHQgtNMlvOhNmQ2RvRTVQr1Sbs9Rs4ZymtqKU78bGz6TR4sW9RR1jfV4tsrqbxAUc4p0gyZqWDH2qtNNLu+tlsAutgWbwElV8d+ai/RDtvr8Okaai20noOoQ0/SKaUvJnV90MGaWFphtGa7kd2Y3A9LT459SZccjMbj8HqMCrwqWzNBp51onaKw8xoDSOwOrjY2RTFnXwYfUSViSati1/TSzuDOgCfRovaRTEzYCAIBEAQBAEAQBAEAQCDMA4n0vYcnaNMWAD06QB86jAnxtpPR8ZPVEn/AAq8mO7NEbU6J8WlzRqU6o5DVH9Dp7xXzEJdSWhLDku0adtLYWJw5/j0aiAcyvZ/ENPeTYZFdn6yRxdco+0eJag7x89P7TspNHLwKreH5j1E2UzHgyiwM3U0x2ik05npmfIhxbxmrRldhZhINEXmGjGheaNJ+zPYvNfCH8NvJ6JmySRhtta2bJuhsE1nFVx/CU8/jYch3gc/Tvnk/qPm449bqrf5Ms+Pw3ZJTl6Ojgz5XZJyfkz0sVrr4JvOZshBkQYKleYaGi/gkz1UHew9jc+15O4+rzvijne/GDZvYn0KK0kimJmQIAgEQBAEAQBAEAQBAEA5D02YVhWw1YA5crLmsbBlYFQT43PpLripx8JQk/ZX5a1JSNy3Q34oY0BSRTr86bHj40z8Q95BysKyn32iRTfGa0bSVB0OokPv4OzS+TX9q7kYHEXL4dAT8SDI3qtpIrzLYepHKVEJGobU6HqZ1w1dkPIVAGH4lsRJ9fKyX7rZxlifw07bPR5j6Nz1fXD71M5z+GwaTq+Qpn76OX2JxfZqdSm6kggqwuCDcEEcQQRcGTYWKX6s52Q0tyjooqEjQzp+Rwjp+hp3zdSDKgDbjM9ApvMeJnRKj921+U0l+I1/DcNj7j1uzUxVN0TQhCpDH+Y/CPDj5TyPM81KmDhQtv8ApaYeEpPcjc6ACgKoAA0AHADwnzTJsstn5WPbPRQhGK8UXQ8jaOmtFQaa6BOaYaMi8AqvBhmd3Xwd2NU8BovnzP5T0vB4j8nbIgZdu/xRs4nqSATMgQBAIgCAIAgCAIAgCAIBZxWFSopR1VlbQqwBBHiIjJxe0zDSaOWb19GTIeuwBOhzdVezKRrek35HXxl1jckpfhcv+yvtxXH8olrdvpMq0CKOORjlOU1LWqr/ADp8XysfOZv42M150sVZTj+Mzqezdo08RTWpRdXRuDA6fPuPgZTThKD1LonxkpLaPVNTbZre++8i4KgSCDVbSmvj3nwE422qCZYcdgyyrVHXR8+45ixLsbktdiTqSeJ9ZL4LIk7fFsuPqXBrhjJwXaLNQT2iPm6Za6qZ8UbqRTkPIzVxM7RXSViQLEkkAAC518Oc5yn4LbZlR36OndFW5ueocRiKZy02HVBgwDVAdWsbXC+l/KUnIZvmvCLJlFHe2dhCSkaT9k88uJ2XSf7VNfO1j6iRrMKma04m6tkvTMViN1kP2GZfA6iVlvB1y/V6JEcxr2YvE7u1l4AOPA2PoZV3cNdD9eyTHLg/ZjK1J0NnUr5giV1mLbD2iQrIv0ygPOH25P0jba+TKbL2U9Y8Cqc2P0Xvlng8ZZdLclpEa7IjFdG5YeiEUKosALCexqqjVFRRWSk5PZeE7GogCAIBEAQBAEAQBAEAQBAEAi0A1zenc7D45buuWrbs1V+0O7N94eBknHy7KH16OFlEZnLMTgsfsWrnRj1ZP2hc0X7g6fC3v3GXKnj5sdPqRC1ZS/8ARumyOlbDOAK6PSbS5Azp8iNR6SBdxV0f17JMMuDXZ5sVu7hNpV6lYY/OXt1aKUumg0s2pGl7WHGVF2DPf5bPQ4fOPHgo1pGmb3biYnCIzkCpSUEmoumUDm6nUfK8YFMq8mLRZZvMVZmJKElpmpDhPeR/2fN5dMpabmUXKFO5A4XIHlc2nO6XjFsLuR9F7C3QwmFyGnRTrFFusIzP4nMeB8p4+7JssfbLmumCW0jPATgdSYMiAIAgxooamDxAM5yrhL2jKbXosrgaYNxTS/8AKJy/xad78Ubecv6egLO6SXSNSZkEzIEAQBAIgCAIAgCAIAgCAIAgCAIBaxFBXUq6hlIsVIuCO4iZTae0YcU/Zqe0+jbA1R2UNE99M2H4TcSZVyF0PnZHniQkahtXogqC5oV1fuWopU/jW49pOjy0ZdWRI7w5R/VmA2psna+FpVKbHEGiysrhT19MoRYgjtZRbnpO8Z4dkk10zX/yx6ZqSCW0GQp9sgzcATSxbiwfTm72N67DUav36aH55Rf3vPFXR8ZtF5VLcEzIzQ6CAIAgCAIAgCAIBMAQBAEAiAIAgCAIAgCAIAgCAIAgCAIAtAKXEeuzDWz5m3iwfU4qtT+67D0JtPYYlnnWmUVsfGTRjpLOZKzD9GdneuijF9Zs6mL602emfkbj2YTyPIQ8b3/st8R7rNxkMlCAIAgCAIAgCAIBMAQBAEAiAIAgCAIAgCAIAgCAIAgCAIAgAzDBwTpZwvV7Rcj40R/UEX9VM9NxU91aKfKjqZp8tURQJnQfo610IYrsYml3Mjj+pcp/2ieb5iOpqRZYMvxaOoyoLAQBAEAQBAEAQBAJgCAIAgEQBAEAQBAEAQBAEAQBAEAQBAEATDBx/pwwlq2Hq/eRqZPijZh/vMvOHn7iV2dHtM5oJfpldplIaZ2ba/pvPRC7f/oKBexpVMw5WFrX79bespuWS+2SsPfn0d0E86WwgCAIAgCAIAgFLvYawClKmp7tLajjzgF2AIAgEQBAEAQBAEAQBAEAQBAEAQBAEAQDjHTbWf8AxVJDfqxRDL3Zi7hz52CS94iMdN/JW5jfkjna8P7S8/5IOzNbu7q4nGkdTTOTnUbs0x/V8Xkt5DyM6qnfe2doUTn6O0blbmUsApIOes4AepwFh8KLyX3PpbzmVlzyH+RZU0Ks2mRSQIBbrnQ65dOPdALIq3Iy3NgbkiwJ5CACGytduZ4jQAcCLeFoBcv2jx+yNeXE8v3ygFIr3y8LN3nX5C2sAPUuOBNntp4HnAIq6kjiQARqefLTygFKJdrKAFUi/jYXt62gHsgCAIBEAQBAEAQBAEAQBAEAQBAEAQBAEAxO8O7uHxqBMQmaxupBsyn/ALWGonWq6dT3Fmk64z9mI2Z0dYCib9T1h/8AKTUH4T2fadbM66a02co40EzakpgAAAADQAaAeQkbbZ3S0VzBkQBALdWmDxv68fOAVse+AWOpVviJHdfT598Ak0Qb9ptf+4+kAOg7yLcAGsIBa6oi2ttfvG5JgFVMFQSLEk3uWPuYBdwy2Fr3OpJ8SdYBegCAIBEAQBAEAQBAEAQBAEAQBAEAQBAEAQBAEAQBAEAs4ikW7v3+UAqFPs24eUAijSsOMAopULG+nDu84Aq0CTe+kArxFMkWH9tflADUuzYHu4wBQpFSflAL0AQBAIgCAIAgCAIAgCAIAgCAIAgCAIAgCAIAgCAIAgCAIAgCAIAgCATAEA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4354" name="Picture 18" descr="http://image.cn.made-in-china.com/37f28j01rvOEWuACnTpm/%E6%B0%B4%E6%9E%A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05" y="1545580"/>
            <a:ext cx="2289659" cy="195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字方塊 17"/>
          <p:cNvSpPr txBox="1"/>
          <p:nvPr/>
        </p:nvSpPr>
        <p:spPr>
          <a:xfrm>
            <a:off x="1569083" y="293457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水槍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6364908" y="4394721"/>
            <a:ext cx="2455564" cy="2431417"/>
            <a:chOff x="5347019" y="4394721"/>
            <a:chExt cx="2455564" cy="2431417"/>
          </a:xfrm>
        </p:grpSpPr>
        <p:pic>
          <p:nvPicPr>
            <p:cNvPr id="14356" name="Picture 20" descr="http://www.fetnet.net/web/upload/xmlpost/H629/picture/600/Apple_iPhone_6_Plus_0910035110726_640x480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27" r="30880"/>
            <a:stretch/>
          </p:blipFill>
          <p:spPr bwMode="auto">
            <a:xfrm rot="21296095">
              <a:off x="5560404" y="4991975"/>
              <a:ext cx="948705" cy="1834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文字方塊 19"/>
            <p:cNvSpPr txBox="1"/>
            <p:nvPr/>
          </p:nvSpPr>
          <p:spPr>
            <a:xfrm>
              <a:off x="6603913" y="6032690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手機</a:t>
              </a:r>
              <a:endPara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347019" y="4394721"/>
              <a:ext cx="24555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>
                  <a:solidFill>
                    <a:srgbClr val="0000CC"/>
                  </a:solidFill>
                  <a:ea typeface="華康中黑體" panose="02010609000101010101" pitchFamily="49" charset="-120"/>
                </a:rPr>
                <a:t>﹡</a:t>
              </a:r>
              <a:r>
                <a:rPr lang="zh-TW" altLang="en-US" sz="2400" dirty="0" smtClean="0">
                  <a:solidFill>
                    <a:srgbClr val="0000CC"/>
                  </a:solidFill>
                  <a:ea typeface="華康中黑體" panose="02010609000101010101" pitchFamily="49" charset="-120"/>
                </a:rPr>
                <a:t>其實還有這個</a:t>
              </a:r>
              <a:endParaRPr lang="zh-TW" altLang="en-US" sz="2400" dirty="0">
                <a:solidFill>
                  <a:srgbClr val="0000CC"/>
                </a:solidFill>
                <a:ea typeface="華康中黑體" panose="02010609000101010101" pitchFamily="49" charset="-120"/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539552" y="93618"/>
            <a:ext cx="4742081" cy="809625"/>
            <a:chOff x="539552" y="93618"/>
            <a:chExt cx="4742081" cy="809625"/>
          </a:xfrm>
        </p:grpSpPr>
        <p:sp>
          <p:nvSpPr>
            <p:cNvPr id="4" name="文字方塊 3"/>
            <p:cNvSpPr txBox="1"/>
            <p:nvPr/>
          </p:nvSpPr>
          <p:spPr>
            <a:xfrm>
              <a:off x="1403648" y="188640"/>
              <a:ext cx="38779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華康少女文字W6" panose="02010609000101010101" pitchFamily="49" charset="-120"/>
                </a:rPr>
                <a:t>現代的小朋友玩這些</a:t>
              </a:r>
              <a:endPara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華康少女文字W6" panose="02010609000101010101" pitchFamily="49" charset="-120"/>
              </a:endParaRPr>
            </a:p>
          </p:txBody>
        </p:sp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93618"/>
              <a:ext cx="866775" cy="80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橢圓 21"/>
          <p:cNvSpPr/>
          <p:nvPr/>
        </p:nvSpPr>
        <p:spPr>
          <a:xfrm>
            <a:off x="5502549" y="4437112"/>
            <a:ext cx="3744416" cy="211159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zh-TW" altLang="en-US" sz="2400" b="1" dirty="0" smtClean="0">
                <a:solidFill>
                  <a:srgbClr val="C0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很多內容跟孩子習習相關，卻沒有適合的閩南語可使用。</a:t>
            </a:r>
            <a:endParaRPr lang="en-US" altLang="zh-TW" sz="2400" b="1" dirty="0" smtClean="0">
              <a:solidFill>
                <a:srgbClr val="C000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441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123825" y="707367"/>
            <a:ext cx="8896350" cy="6106009"/>
            <a:chOff x="123825" y="610679"/>
            <a:chExt cx="8896350" cy="6106009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25" y="620688"/>
              <a:ext cx="4448175" cy="60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610679"/>
              <a:ext cx="4448175" cy="60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群組 4"/>
          <p:cNvGrpSpPr/>
          <p:nvPr/>
        </p:nvGrpSpPr>
        <p:grpSpPr>
          <a:xfrm>
            <a:off x="292551" y="44624"/>
            <a:ext cx="4495473" cy="656783"/>
            <a:chOff x="292551" y="44624"/>
            <a:chExt cx="4495473" cy="656783"/>
          </a:xfrm>
        </p:grpSpPr>
        <p:sp>
          <p:nvSpPr>
            <p:cNvPr id="7" name="文字方塊 6"/>
            <p:cNvSpPr txBox="1"/>
            <p:nvPr/>
          </p:nvSpPr>
          <p:spPr>
            <a:xfrm>
              <a:off x="910039" y="116632"/>
              <a:ext cx="38779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 smtClean="0">
                  <a:solidFill>
                    <a:srgbClr val="0000CC"/>
                  </a:solidFill>
                  <a:latin typeface="標楷體" panose="03000509000000000000" pitchFamily="65" charset="-120"/>
                  <a:ea typeface="華康少女文字W6" panose="02010609000101010101" pitchFamily="49" charset="-120"/>
                </a:rPr>
                <a:t>不同世代飲食的差異</a:t>
              </a:r>
              <a:endParaRPr lang="zh-TW" altLang="en-US" sz="3200" b="1" dirty="0">
                <a:solidFill>
                  <a:srgbClr val="0000CC"/>
                </a:solidFill>
                <a:latin typeface="標楷體" panose="03000509000000000000" pitchFamily="65" charset="-120"/>
                <a:ea typeface="華康少女文字W6" panose="02010609000101010101" pitchFamily="49" charset="-120"/>
              </a:endParaRPr>
            </a:p>
          </p:txBody>
        </p:sp>
        <p:pic>
          <p:nvPicPr>
            <p:cNvPr id="1536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51" y="44624"/>
              <a:ext cx="631751" cy="63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43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MSEhUSEhMWFRUXGBgaFxcXGRgXGBcYFxoaGhoYFhgbHSggHRolGx0XITEhJSkrLi8uFx8zODMtNygtLisBCgoKDg0OGxAQGysmICYtNSswNy8vMS0vLy01LS0tLy0vLystLTctLS0tLS0tNS0tNS0tLy0tLS0tLS0tLS0tLf/AABEIAM0A9gMBIgACEQEDEQH/xAAbAAABBQEBAAAAAAAAAAAAAAAAAgMEBQYBB//EAD4QAAEDAgQDBgQEBAYBBQAAAAEAAhEDIQQFEjFBUWEGEyJxgZEyobHBUtHh8BQjQnIHFWKCkvFDFjNjosL/xAAZAQADAQEBAAAAAAAAAAAAAAAAAwQCAQX/xAAvEQACAgEDAgMGBwEBAAAAAAAAAQIDEQQSITFBEyJRBTJhkaGxFCNCcYHR4fAV/9oADAMBAAIRAxEAPwD29CEIAEIQgAQhCABCEIAEIQgAQhCABCCslnH+IGFoVO7bNVw3LC3SOY1E3O1guNpdTUYuTwjWoWCwn+KOHc/S+lUptmzj4rcCWgT7T6q3y7t5ga1hV0H/AORpaPfa/ms+JH1N+DZ6M0yEilVa4S0hw5ggj5Ja2KBCEIAEIQgAQhCABCEIAEIQgAQhCABCEIA6VxdK4gAQhCABCEIAEIQgAQhCABIq1A0FzjAG5Kh5pmtOhAdJc6zWNu53XoBzKqYqV3F1QkMOzNojaefmk2XKPC5Y6ulyW58L/uhU5zjcTjXd1RD6FEPu+QHPAkX4hpPDf6KLgOwdOmS6Q50jSSNjxtxWq7vSDpMW3ifl5fVOtkWMnqfrbZSuO73yrx3BYrSS+pWMyaiRDqTSRx0kT6wotbsnRP4gNotfzO6u6tYBwBcZ4wLDz4D6pxlWf39Vl11vho4r7Y8pszFDso2m/Xh6tWk4D+l3PmNinK1PMKUmniNYuQHMDpnjP0Gy0TakmLR+9kotG8fVdVax5W0deok350n+6RnB2gzBrQDQY9w+KZbI9DY+iMN2txumamCab/01C23k5u60bDwAjnwTdSk2ZPtC3+alxMy7KpdYL6lM7t8xp/mYau0cXAMcB/8AZWWD7Y4OoLVC20w9rm/ZLqYOmdwD8/kmXZVSvYXvsB+/0R4l69GG3Tvs1/JdUcZTeAWvaQdoIun1jD2fafEzTBO/kplDC1mbVHHkA4/ey7HUz/VD5GZaev8ATP5o1C4qiniqsb3HNv7n05o/jqwMEMPuPun+PH0YjwX6ot0KnqZ5obL6ZF7wdhzveVLwmaUqgBDtM7B3hJ9CtRuhJ4TB0zSy0TUIQmCgQhCAOlcXSuIAEIQgAQhCABCEmpUDQXOIAG5JgDzKAFKpzbN9A00iHPMgEeLSeBIG49VDx+bd/NOhUgXDnAXnoeH3TOU5Q2iPCbx5DzgKOzUOT21/P+iyFEYLdZ19P7E4PAkONR5D3cSQdQ4xJnhyVjYXPGI4k+kJ4U+e/wC9koEgbe32WY1qKOTsc3lhsJs37DkkPcLX8hz6pus64mBebfmuV8SGuAcYmwsTf0HzXJTRlRY294DvEGgc9ySeSbxA1XDtMcwTfkYsn+5BvEcpHHmQutLpuYaOlzz9NkrbnqM3Y6Fecvbq1VHzMQAC387J91cg921s9OIjck7ckitmLBUazSZIJBE8OE8+icfVcS2wvuDaFlJL3Tbcn7xJFWYAOoix5T1Kcc8EcCPSJ81WPwgaQ4uPRoNp891JJpvIJN5iJ9Yjimxm+4qUV2JFNsbQJ4Rb3QcPqMFxI5WjytdMFz2xp0lnOdkp1UWaQ5p5nj5HiEzdEzhkhrA0dOUz9UneCJmdrbdeSa0OIgkA8I4dZTjj3c8ZvwELu4zgSd72F5ki/lF/olvA3HzPzhRRh2u8bzIMwLgHz9VMY4CGtAFtvouRfqdaE6JFzPmIkqozDKQ6Gk+G8Gb+Q5EfQq0xVQ6RpkF32UatLmGeXHb/ALWbIxlwMqslB5TM+2vXwrpo1S5jbGnUJc0jj1B3uOm+y2uVZi3EU21Ggid2uBBaYuCCs7Vql8y2zWWmIOowR7fVN9lMfSpP7pzna6rgADJBdpc/fh4QeHBZptlCag3wx11asrc8co2SEIXonmnSuLpXEACEIQAIQqrM87FJ2hlN1Z/FrNIDf7nOIE9BJ+qzOcYLMmahCU3iKJuOxXdsLok8BMSeAlZfGMrYoFlYtayQTTbBBAJiSd/6dxEtVk3FOqw4t0jbSTI89rG5TtOlFmgSZi1p3kqKyTtfD8v3K6/ye3m+xEoYYUwKTRG87S0cDtCsHUnBoDYPAl3Ln5rrALSJtvEAkJx1QC59P0WoxUULnNyZGdULd3EgTsAPdRqlZ0cTfby8iithZdpaS0OmXAy4bbTddc0UwOLp4mTtvySJNv8AYbFJfuGGrk8iRw2AE8wLnokPrtDwG3ceJMwmcW9xa53eRygNuIv9dugVKSRGiHACQ4F2lwI4G4JIkxcpMptcDoVKXJfVarxJadXHyT+HpOLBrsdzJk+WypcZnfdM1NBqFpDXFtPUQTFhsOIMzF04cXiKtMPb/LcTs8T4P7bGeO4+ULasXxZx1Sx2RMzKi8FxaamgMiKZvzkcnRa3NKw9ZlZrT4hpMQ5t9UcCd44kHdO0Wvc2S4ieHvf98lDGPp0gWO1PO2t8EmfKB02XW+74QvthdRNTHlrwAWtYJBB3Lj0gXtz4lSpLwA5pjfVtJHOIsb+yh08ewuLyxrWi5cQLkdU/XzemdJc5rZPhniOY+S5Fpr3jsvgidWb3Yi5J2gniFW4nBtBFR7iHXMBx9o5fknzmTXNkXabh+0jhHTrt5qoxWZUgSdYcQLA3tcw2J6/JdtcEuRcZuPLeDQ5cfB1i28+pNymMTWLgBaTvygFZfCZxVqeOm0tsZ1cOV5gKRQxtVoa1mkkuk6hJiw2kRNzN99lI9fWvL2EO+G/qayqRpEQYiOIB5LtRgJA3i5hZLNs1rNa0tdAJIJiHTxHIfWyr6OFe8aw8gu+KSTqAiCev5Il7Th+mLZid8Y8G1q45gklwIsLcydvdQsRhMVUfRbR0to95NZxILtAE6Q29yYv9Ejs5l0ua5zNTReZkTw9QeHVa5rQNhCv0Up3w3zWF6HIWS6lFi+zznkxXLWlgaAGgw6TL5neItt4fOejsnh++o1/F3lEkgyPESxzPFbkeEbK9QrvChnODfizxjIIQhMFgUIKEACELO57m9VtZlCjpGoGakF5BE2gWEcz7LFligssZXW7HhFljc1ZTdp3dxjYeZ+3VV1PCAiZudiBO5kkfmk0qYp3c7W+buO954D/pWTBz/Z6KN5teZfIo4rWI/MYbSDP/ANE8vJOYdzTJbMG9wRfrN0scv3HkuBjWNA2v1N+t0xJLoKbbANmZmRx29t0Yhk2ixtM7Jw1BzTDqjbgmZhck1gI5yRqTA2QJEcJEn3/RRcWHOLXFr7iCzwj/AJSd+gUjFYtrAC6JiJ/qJHAcUx/mLbFziOvylSvb7uSiLl1wUmaZbWqQ57gNLIIb4uMQ0HY6d3XueQUzJRTa0TqDWtgS50xvBjdVvaPNmtIEgg2LSTDjUMAECSBe8JvCYppY01K7ANEgA6WmD/458RAsJMzPVI3YllD5SezzGowtZuq3w8P9XUKJmYfvT+ODJ4MHlxMrCNzV1PFGqx0scCKoudUEBukzbado3Ss47TvqkeEAX3vMtLbt22PVdeog44ySucIyzk2VHM2vbTod9qqE6XEC/gALrtENPS26x+edsKVLEGlTALGD/wBxpDpO8COH5Kh/jXd22lqOhswOFySSY3Nzc8ypOX4cwSymIbEkAWkwEieo46CJ6tL3SVSzk1NTm4R1VzwAe+nRpm8anQJHEDgr7EYvFU8OKzRTa+R3jSC4AEgN07QAfsmMJRFLQ+uS0PJaDuA6LanbNvEE8VW9qsKcQxtSi4OawlpaHXdsQR+IJULZvDfHoTS1Fk2vQi4rFuqOl9fVe7QSNMmIAiI22Uynl94EwNz05gbnmq7JeyGJqkFze7ZzfufJu5Xo7cqAYC8yWtiTaQOY9T7rctJbZyvqd8CTfLKzLcC8QCJZYt0ybdTwP5q1wmVRqJA1O43kLzjtTn1ajVH8K9zC03Ldj0I2I6ELSdl/8QO9AbjGBh271g8J6ubw8x7BYeiivNk9f/yJxiprn4f53NUzLAZDnfr5o/yttrXHLkpTnSA5pDmm4c0yCOhCdw1TUYSPw8YvaI8OOd2CJjMeMIWNYydQ8W8AWA6Tv7KywmeMcAXtcwnaRIPUELEdpcwq0sdrBLRAY08oF/mSoYzrFNc7+Y6J9D/t2+S9qnUKmOxLoM/DKUU+D1WlVa74SD5FLWBy3OjUjW0NPNsi/CRP0W3wFQuptc4gki5CuqvjZ0JLaXX1H0IQniQQhCAML2z7Q1W1mUKYeGNM1C12gutwdBMCeFyQmcozGSY8QHxS4l2qYm46bGPmldpKRNZ4AIuDI3nn9BdVGKzB1Jpqd3Zt36S0HSATMTwMwF4d1knYz3qqoeCsehuMLj6bh4b+IiwO43k+m6cdjIBMAefytzWDwGc4hzXVTTaKc2LyW943bUwwIEXuLk8F3HZ22u3uWuc5xaQXNkAP4Q4SAZjnuOaZ481x3JXpk38DZ4rNmhuuRc6Z3uOE8OSq8bnWppGktcD4dRb47TLYO2/ss02g8iKcMcfjbEhmkDwhro1OF5daZPRGW5e8u7zEHUGmBSd4wY2eHOgewsSbwEud0pZy8I2qYQWWXdTtGaTaQqt01akAUgdT4dtAAu6bG8C9yn8K99NprV4ZJkAmdLP6QYOkPBJkidhc2VPj67HVhU8LjTBgFpMOJF2mbGOIUXFuqVXAPmH3jhMAbeQCns1cI9OWInKKXA9mOYU6hIZVNMNBnQJL9YcPCfxggGfLnKr6/aRrQ1raTjAgue4jY2sZm0EneSVIGQOguaZF7fT0UarlrjZ4Ejmp5aia6rqIeocuEUWa1XVKjKrodAOkR4QXRNukDdDKkiJMgQJMx5K7qZS0iJiPw/qncsyBhcC4yJE8LTdY8bekmIsnLHmZW4bJcQ6m55Z4QJg+Ekby0HcfsKBicI5rtLgQYB8pXoGIqvY4sDYY2zBw0Db5KBmGHbUDXGdQb8IFpLuflC5K2CeIvkX4FuN2ODKZdktSsYbFtySQFtMoyhzMOynVdI7wu0iAYgRN/P3XKPhaGMkDc9T9VPwYc8734LD1EM7ZZ/g6tLbt3pIm5xkjK1PuiXspuZ42gjxXBuSCdhG+zijK8joUGgMYPDsSdR9zJWQ7W9q6mHxLaDTJ7tpJ5GXDbyAUSnnmKcJl0Hk0/r0XuwtqhFeU9KrRTnBNYSZ6PUqtbxCyXaftF4TSomSdyLwsxicyDj/MqajyOox6Qm21Z2B9GlLt1Tawj09N7NUJKU3kgjCmZO53Uqjheat8Flrn031NJhoBg7m8E9Bx9FzuHRa145qLZOfY9mNteMJ9BeUVq1CXNqilSF3F/wAHqDafmtX2X7QMxDi4NAZMNdz5Et4TusNiezzq+5e+OBNh5DYKy7P9lKtMgsqmm2JIkH5Kyujal3PM10arE22k/r/psc7yNtekSHg1GnU2OY3B8xI84Weo5jQ0SDLvwxDj6HitJSwb9Apmo6HCTsLeih1OzlNvjNzItyj9hOnBdcHl0yguJy/YqcHgatQzDaQNwDLnEehELb4HF6GtY1tgNyb+qiswzWtJAktj/insB4nXmRAI4c/dchJxmlHhsXdNWLpwi7QhC9Y80EIQgCnxeGDydQ8W0/ZU2CyVoNQOpnS4RDoIcBw+Z3WkzGBDiDykfdRXO8N/QqG2qO7LGw1E4Lb2KTNMjo1KHcGW0wAA1lvCD8II2EWgcFX5Z2coUTLNVmholxgM1EgQLGCTc33WkFMSHE7X23j1VNmdNrXgj4Sbjqfoob5SSz2GQtb4TKzFWcW3s7SfM7H1UvLsM4teHgQYh3EfkI+iTm+cU6BAjU4gENG8TuTHOVk+0WNxmMfFKnWZS2DGtcA7rU5z5wpa6k5ZyVV0W3YzwvVl1i3YWS4VWkNIa4h1i48J2vIt1R/mtE1u4aXPqNiwbN9tM8I4/NZzKv8ADqvVcHVnik2Zhp1P9P6W+cleg5J2eoYRp7pgBPxPN3u/ucb+myqjoYvk1dXpoLG5yf8A3cTltCromsQXHZoAho4NnieZ2VDn3aSnQeWadb22gAWmTv8AbqrLtH2lp0QWMOqpwA4dXcl50+majiTckkk8yUXyhFbUXaD2d4y3TWF8iblXams6q1tRtAM1eJxBaQ3odV/ULWjtHhmh8WDQDqA8LpGwPMcjyKxuGy1o8T03jMJUxB7uk2GifL99UiMlKWILH8Fup9kaWfMuEvTg247VYR7dZey0bOuf9u4KXSz7L37VwP7mvH1avPWZA5kNcIIT+CyeHEQSsvTV5eVn9zyFQocKTwek0X4Z3w1mH1U3D1KVMyajY81RZRlUDxCAN5CmYymYimwP6G0rdekjnKiYklnGTN5/h218XXqM0vDnCHC8gACx5KwyrDAQOWw2Vvl2XPIJ7plP5kypOEwjnO8JsN5aAPzCodD6s67FFY9DK5zk4qVAdAk7kC9uZVtlOSNaASFoKeWnX4uHLipLGg6w0sMRp4mYvIn5hajQv1GJah4wiBWwUs0MOkO34SOQSaGSNZDSC4nytBUqliW6rvZ3gJ8ExMmDAdcAnimWZ/hmPe012N0BpMuEeMW0nn06jmnRwl0BSua2xz/CF4qiKVM90xrnE6SN4kT7/mkU3O0sD9LTueFibA8BKq6/bDCtI0Oc8kkPhhG1pkgAz9gnq3amifCwPcBxgAEjYX4c7Kec45bch34PUtLMH/P+l3RraqhaNhv5qOO91kGHRsYsOKrsJnpP/jAPmTdaXKaepupwElMpSu6MnuqnSsyRHwVMmA64+im4TCkOnhw5nqVMawDYAJSthpoxabIpWtghCFSKBCEIARXphzSDxVNh6rRMOBAkevRWuM+GJibKo0QwRaDMi3SfZSXt7lgfXXGS5O13WVRjq7G/G4DzVq1mogH3WI7VVJqlouG7dVPdLauCiqpZwWDcyoAyXt8xcqxoZrSLZEkBefsBJsI/ey0mR0tQgixB8khXTjwsDpURxlj+YdtqbDpY0k7clErZhXxLToqGmDyEk+pP0UTG5bRbU8dRjehJ1HrAWiyXBMjwEubziBfkut2T4yaioV+ZIxeY5MaLW1L1S50HhBub3kzf2VtgOzNZzA92mmDwF3Qef/a1+GwodZ7YGrVptuJG/FS8e4hoLdhO0+5jgFpaVJbrCt+1rVFQj19TM5fkFAHx+MidzxHQK3bhW6XQzSwchFvyS8HXbUcQNM8CCDfy4KfRY4E2BG37G6ZU4r3EsEN99s352zIZmG95ZsRuTcH0Vhl+Ce7+Y0MaDyEGOkqZVzXDd4W6qYiQTI3HD7SoWb9rqWHGljTVNtXd/CBMRM7xe3VLytzbkjbhY4pKDLmhhNTYBE9bjz/fNIZRs5x0ho8/edlnqXbfWHd3R0j8T3THD4APus9js/qVC4NqP8TdLxBDHDpwEjeI+a14sV0kKVNjfPB6JiMTSYSHVmta1uq7gCBG+9xf5hUT+3mCHhD3ObEhrWGZ38WqIusBiJIaHGQ0Q0EzAmYHISSm6TGEw5gPouO30QyGnjnzM2rO3bnAhlMBxmC51h6AeXFRH5li6o+MMbIMUwGiALX3+aq8pymmXiQ6DwnbyWnrZY2g0Eu8Lpgxe3OOKQ3Of6j06lpotKMefjyUOPy51YtL3FzgALmTAvv0uhmSsablu0jxDj+9lNr1ARAuk4XLajj4abj/ALSoprnCyz1I2OMeuEcZgKTdz7BP06bBsPdWeE7P1X3IDQNy4i3spdDCYRpLXV21HDdrDN+VlqNM8ZksL48fc8+/2jTD3p5IuS4fvHgRbc8gOa39AAABuwWUyjNGl76bKQYxhAJmSSRtAG/qdlaOJ1ANJHUbRyJXq6OShDjk8LU3rUyzHhF2hQcFjdR0u3FpFxI52sVOXoxmpLKIZRcXhnQhAQtGTiEIQAxjG2B5FZ92IAqOpGJAaReLTAPNX+P+A+n1WGranYt7ogRp2vYiT8h7qDVy2tMv0kNyeSz1EOLdQ23nnaP0WdzLICSagrtHQgkeUjZamhh2wQRuCob8NRYCHPjUQACdyeA67qR59EUxtin/AIUGGySvFqlHb8JJVrQy+uAGmqD/AGta0QpVfH0KJpsLg0uOm7m+Gxu4TtYidpTf+dUtPeNBqNkAaY1EcfCdo6xsq1GpR5+4p2Tk/KvoLw3ZOgHCo5gL5nUd581aPxFOi06yGtkAfUADyWSx/bV7XANol7fENNgZ2F7mFQY818UCH0m02ueHkCQSQ2Lk8OK5K2EV+WuSivQ3WteK8L9zdZhmgoTWdpdSaQBpuRqNi4DYb3Kz9ft80lzRSe4Da7RJnY9OolZmrlrKe5lx3/VOUaJd4WNk8gFBPUyiz2KfZNCjmfP0NZnWdtZTovw7WMrO0ve3TOkFsgEiADcWVHic+xDyZqloIgtYA0R9fmpNLJcRUADoYOu/srHCdl2Nu9xceWwSL9S2/K/lwch+D08fNiT+ZRZVgH1XBrRA4uOwWvoZbTY3S0TzJ3J5lP06YaIAgcgnaYlRZysEGr1srnxwiNTyphPwj2VX2uFPDUg1oBqvHhbyH4ndOXNaDNsyp4Kga9S52Y3YvedgPv0XnmHxD8S51erBe835ACwA6KyjSx6yXJFTbvt25M3TyyqL6zc+Yv05KzwGGqgiWNf6lv5qa4TVDGiTx/JaathQdJYNMNFjwKu5nLbE9Oca64py7icFhiI7ykWcyXNgdbFR+0T2VS2Hghsta1r9rySQDx/JO1cCal6xJ5XMeg4bJbsEymNToAHNNdCUXlkkLFGW4gPwdEeJjnNPQmPc/ZU2bYrEEdzRc5gNi4k6nDpK7i8Y+q74S1jdh9D1U6pjXODdTQSIvxsvIv1G2XkIdZ7Rb8tfz/opcuy2pp7t9R4aTJaXOLSdpImJWqwGEjS2kyQCC6OMcyuYfBGo5t9DZBM7gei21OgwABoAaYNuizRRPVyzJ8I8iMfEfLK/K8s7oGTvd5J43IM84TWaYjEVDpotIDZJk6Q4bBs6CbwdohWtRpPARwldbhi4glx4WBgGJ4L3Iadxjtj0L63GtYIHZXLD3xrkENaC1kO8JJJD/DzbpABP4itco2CpNY0Na0NHICPVSVZTWq4KKMXWuye5nQhcQmigQhCAGMbQ7xjmcxCzFHJqrXEvk33MLWqLj8Sxogm52HFT3VQk90uw+q+UE4ruZ7OKZdSNMEt1CCRwHH9V5jmOGcCGvdIb4RJ2H5L0XtZSfUwxNJ0Hj1jcLzPN2Pp1H0zSJtF3RNtxYz7qG5brMRR7ehqjKrLZFFYOdAI34n7rW5BVpNbLngRc/lZYQYh7f/CPUuT4zCu0ENZTAN/6j91zwGx0q49Mmpzsuq4nvMNUa1haAWmRBG+kwbcU+MJULZ1uMb3ke0D9hYujjcUTDXNbzhg+8qfh3V3HS6rUINiAdIPnphacJJcvgdGzCUY9h7NsS2k8N1ajEmRPpAK0HZnthRaNFVgp/wCsC3+7iPmszjMNTpU3FoBftO5E8uvVU1JlWDobMb2/NSOMJdPmI1upjjbZI96w9RjwHMIc0iQQZBHQpx1NeM9k82xmHqNbTaXsPxUrmeot4T19169gMeKjQYIPEGJB5GEicIxeMnjeLByxF5OupqXhMLxSqTJVd2nzI0291T+Jw8R5N5DqfoiqhOWWdlNvhHmv+IWIq4jEfzXAspEtp6CQ21y4c3Ex7dE/2cEM0u8MnwypeLoNcGkiJIIMQRyBtado6qsrMBdoEyJdNzcncO4GZVsYtSM0Vuux2ZJHZ3D68ZJM+La1omOv7HJegvwl15lgsyNCoYN2yTO50t1Tz2lTP/WuIq2YYnoAV2q5VOW5F2s1NM8PelhdOc/Y3OPqU6TZeQOXU8Fke0DnuqFhcXBgbG0SQDYDlMeig5jSdXDXBzi/iHEmT06qwy3CVqktqNIeGyLXdaw+W6h1WrlcsRPE1Op3LbXnH3IWWQ9wDo2AgC56xxW5ybAsLAXMZIlsho8QgQSecKHkGRlpc97YkWncfv7LRYTC6Bpkm6dodJPxN848Y7k9UHnMiPQyuk1pbEzMk736qwaxLZSUmnSXtQphD3VgoSS6DNPDypLKCdY1OJyR3IljYS1xdXTgIQhAAhCEAcVPmVLSS4mSdhxVrVqaQSVn8ZjiXagCRw++/JR6ycVHD6m4wlJeVFdXw7SHC4B9g4bH7eyrKWMp1iaVdga5tmkjgFcjGB4loJBkbEEXgyHQd1XY7LG1gdQgjYjfyXjwc4T8q+h6Gnv2x2WJ/wBFVmuTtY0u06xHxD7wqtuUNIDogO6yQrGjga1MGnrlhkEXHMcNj6qNRwxbLHVC7cdAOQn8lX+Jb6RLVOtRzuyNYXJabZc93hBIEDeOg4pjF0wYZQnUY4R5yTyU8YYhnxOE8CYdbgD6BVT8caJAbRc4+I2LZAEyd9ttiTcyLJFrtn2JrNZbjFUX/OCAcNB0umR6g9U8MLIsLfJXbMJ3riY3v0M8lb1coDmtDXRp2HCeJPopY03T5SPFlGcm2+pVdkajaNaHAQ4RO6uX41lN50OBGo6gNxyIRh8hIaJLSQSRb0AJUgZfrDWljQdUvJbBMHgRvO0lNjTcltkviv6J9slIn5ZnTXUyQCXgbczwVTVwTnuLnmSTMnn05K3p4FjTqaxoPMBPikvU0+m2R8/UvjOWOTNV8rne/HiorMp0/C2Pr7rZCgnG4YclV4SN+Kzzh/ZMueXhxlxkyAfTyVtgOzN/FTa3q3iOFuC2zMMnm4dKejrby0TzhGTyyjwuSU2xDYjb1VnSwTQZ0iYiYvCnsop1tJOjTBdEjuERmUU82kn2sSw1NwdGm0061qUAurpw4AuoQgAQhCABCEIAFxBXEAQs2ce7OnfhCzrsXvBsDEcL8fP81qMXS1NI5rDZ/leJa0CizWdQJFgCLzJ5fcqDVQm5Zii/SyhtxJlfTx73Yx7HVQGgOhtiTHdnV4Ww0CXiCZJPS1rkzqQo6sO5rqZcXTJJJkh0lx3kbWVR2c7KPpPfUfTazW2CNRebhu/CQdd5PxlaLCZQ2mwU2tAaLwAAJ32FlmFEjttsOiK7SXCTINzbj039lHfgZMiZ9FohguiU3BdE2OnXcQ7n2M5Ty+2kyR/qufUlOsy48lo24PonG4RNVSFuxlFRwJCm0cLCtG4VOtwy0q0jDZAZSTzaKmDDpYoLW04RG0U4KKmNopwU1rAENtFOtoqSGJQajBwYFJOCmnIXV0BAYlBq6hAAhCEACEIQAIQhAAhCEACEIQAh1VoMEpP8Q3ntuuVMNqMzy+SR/Bb+Lf8AXr1QA8xwdsZQaabOFkQSfNI/gRzKAHDRCBQCbdgv9Rld/ghtqPyQAvuAjuAkswgBBk2Mp5zZQAgUQjuglhm19kaeqAE92u6EtCAE6UaUpCAOQuoQgAQhCABCEIAEIQgAQhCABCEIAEJiph5dq1vHQG3DhHT5lI/gzAHe1LHeRPltt+aAJSFF/grR3lT/AJfouDAwI72r/wAp4Ry/e6AJaEzhsPonxvdP4jMeVkI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6388" name="Picture 4" descr="http://www.ueshima-coffee.com.tw/images/food_images/fd_sw14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91" y="4082024"/>
            <a:ext cx="3303497" cy="247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data:image/jpeg;base64,/9j/4AAQSkZJRgABAQAAAQABAAD/2wCEAAkGBxISEhUQEBIVFhUXFRUVFRcXFhUXFRcVFRUWFhUVFRUYHSggGBolGxUVITEhJSkrLi4uFx8zODMtNygtLisBCgoKDg0OGhAQGi0lHyUtLS0tLS0tLS0tLS0tLS0tLS0tLS0tLS0tLS0tLS0tLS0tLS0tLS0tLS0tLS0tLS0tLf/AABEIAMIBAwMBEQACEQEDEQH/xAAbAAABBQEBAAAAAAAAAAAAAAAEAAECAwUGB//EADgQAAEDAwMCAwYFAwQDAQAAAAEAAhEDBCESMUEFUSJhcQYTMoGRoRRCscHwYtHhI1Jy8RUzopL/xAAaAQACAwEBAAAAAAAAAAAAAAAAAQIDBAUG/8QAMREAAgIBBAEDAQcEAgMAAAAAAAECEQMEEiExQRMiUTIFFGFxkaHwQoHB0RWxI1Lh/9oADAMBAAIRAxEAPwD10zsI258588bK6UqJFRuDvjaY5/N5/wBJS3BZa1xzMbkf5QpBZAVp47d+QTnHknuCxe/xtxP8wjcOx/f9/wB+BPZG4LLqeZ9UWFk9HmluAiQpAJADIGJACQAkAJACQAyAEgBIAZACTAYoAZACQAyBDJjGQAyBDIAiQmBAhAFbggZXCYGsWA7hVkRvdjsEAOGAbBAC0oGPCAFCAFCAFCQCQAkAJAxIASAEgBIASAGQAkwFCAGhACQAyAGhADQmAkCGhADQgBoTAaEAMQgCJCAK3BMCEJjNWFUISAEgBIASAFCAGhAChADwgBQgBkDEgBIASLASLAUIsBiQluQ6HhOxC0osBaUWAxCLAaEwB7utobKryT2xslCO50A2/WGE6XYKox6qL4kWSwNco0GVAdiFqUk+ilpklIBkCGQAyAGQAxTAgQgCMJjNJVCHQA0IAdADIASAEmAyAEkAkDGlFgKUrGKUAPKAGlAAXU7s02y0Ss+ozPHG0XYManKmc2/qLydUrkvUOTuzpehCPtDun+0InQ8ehV+D7Q52zM2bSNK0b1C7a8S0rqxmpcowuLXZbrUhC94gQi8IsZzXV+o6nFjdmrmajUbpbV0a8GPi2c6+uZKw+pZt2DC+LfhcQpxzV0yLw32g+09oKo3IcFpx6ya7KJ6ZeDZt/aCmfiwVshrIPszSwSQbS6jTds5aFmg/JW8bCG1AdirFJPog1Q6kIZADFAEUxmiqhCQAkAJADIASYDJDElYDIAYlAyJKAI6kgG1pgSD0gH1IAouG6sLBrpqtpZC07Oe6jZ6SYC4VSjM148jclZULVpYCRkbFbFjTVmiU2pGYL99N3hMKePNKD4FPEpI3rDrwdh+D3XSw6pS4ZhyYXHo0PxnYrXaKKK6t9AJ8lXknti2CRzlo/UXu7lefxTttm/FWxGbcUjqJVTjzZui/bRSGicqxVYndDlhkluB5qyr6I34ZBlT+pITiaVk8EZKuxzKZxDrV9VrsOMK+OSSfBVKEWuTobCuXN8W4MLqYJ7o2zFkjtYRKvIClAhkxmkqRCTAZADJgJIBJWMZACSGRKAIkoAg4oArLkAQL0rGN7xLcFDvrwFVlzxxq2SUbA39QEz2XntVqJTybl0jTGHFFV9dB9PUAoy1CyRTolihUwSjIYJWyDqJdPmXBidWYDkKEmi2FoyxtvkJJoJI0LLqmjwuK1YdVt4ZkyYb5Ro074EjO5V2bUxULKFB3QXcW4a46RAIkdlz8jipcLg04klExbnc4VSkjZFcGXUdlKy5R4GDjHdSsi0hhXYwwd+xUk65IPkky6mSDtvCi5ElE1KXUi0NaAS52B6d1B55Lgh6Clb8HQ9IqeEn+orv6F3js5mrVSSNBtZbrMpY14KdgTlSA0lSIYpgMgBiUWMUqIDOdGUm6VjSAbnqjWcErJPWRj4LI4pMEb15vYfVVrXp+C37rILb1JhCvjqoMreGSF+PYeVNZ4PyReOS8DOuBwQp7kKil1VKwojrUbGSBQA7wNJlcP7Sm6aLcfZl17bVsYXC3M1qSCLikG0QF0cSXpWQi7yGbcOIblXubo0xSbMS5J7pJlyQE/BlSsTVoEvRIkYKV8kEgTp/UCHgE4CWbmNEXjV2emirrpsPELMs0pe19IzJU2AXnTiRIVqg6tF8MldmHcWxGISTZpUkwZ1IhWcodpldegxw8Qz35U9xW42yVtaNP/r+f+VWyduPZ01natDCdOYiVoxQjV0ZJzd1YX0lsU/mV19CqxGTVu8gZK2mUQcnYExWKkFG6oERkAVvqJDKi9ACFRIZTdvlpA3WXVTqNE8fdsxBZVHHJlcSDyN8Kzd68I/Sga56c8GS1RnOcXcolkNWuiFvIPhEdxwrsclLmJbJxmuzQewEStNoyU0wWphR9VINpAXThymtTIi8aC2XwESD6hao6hVyip4vgMpXbDzHqrFmh8kfTkQvKwGxmVytek3ZOCZjOvXAwQuLKHJpUODQ/FtcwSfkteHiHuZDa1IrruDhjKvbvolF0Yl3bZVfKfJqjktANSgFPch7gSvTI3CjKQcM4/rDjTqTBhaMSU4kt1HqXs9e67amZnwhcuUWptGaaqRvMEMkrdii4wtlLfJmXxaAXu2Cbd8liZh1xq8TQY4Ve63waYS45A7iiW8b8dlJqi2MrD+i0RKIK3ZDMzevX6KZI7QPmtje2DMmKO7IkW9P/APW30XS0cl6SMup5yMIJWyygaVIVDp2B0ISIEKj+yQwdxQBS9yQys1FGUqVgkW2tPV4jsuPqMynKizohVrMpzLgsM9TDHwuS6OOUukVmu0iQQQqo6yL+pDeN9Ab7YNPvBt2U8dYZ7l0x4+OAOjf/AOoWugD+y1Rzbnz0bcmFenuQ13WZuCD6EKvLKMOUUwTkVOBHA/wqFnyXVDpCDirXlk1TI0iLqnCFl4oNpEVDshykw2ltAajBCcOeGiL4JvoBT2QFbHFSE99CojqafiGFH1Iv6g5XQDf2wGW5ConBLlMsjNmU54KpJ7ii7tGVBBaCkm0+AU2iHTa4t/AMCcJStuxye86Qdb1s3VrzycaZRspg90Pes0ziZPmBwoQm2qRMJo0w1sY2+ivhFxj0DlbB7i1nJyiUZeSyGSgiypBm6IWgnOyHXLk+CmPzH9FbmnxRbo4J7pPwaNB0ABdHStRxpHNy8ybLw9blIpolKtTAeVIDoXmMJFYFc1C0TKyajJPHyicUnwZP/lwTAIXO/wCRmXeiO7qHdSX2n8h6JV+PDsBE9esipB6TRpsEMA53XD1ErnwyUEc91i2LnDcKiL5OhinSAnVKjcBpcPJWd9jqMvJt9Hrvcz/UYWjiSMhXR90aMuWKUuGA9dttGWjdRjL05OL6NGkyr6ZEukWFM0mkDIOXc44z+q6C2OC+SnLB48jSDHtG5Crck+aFTB6lNQ2jsFfThHCHY1uJMFOPYSCQ7TgKy2mV1ZdVcpTYkgdxVLZIiYGJUklfYh9IIiU0k1ViOQvpp1HA+o9Cq9pIi26dxlLahB1DpxeNVUho84n77KyGLcO6CrYUGeFhnzOoypuEYPomk5F5uyNmiPRWJv4DYiVO+PMKSkDgib67htsotAkmW0b7umnRFwCPeMfwEWn2hJSj0EwDkFWwl8FTj8iMjdbIZPkrcSbHrVGRCizUrUI6AlMqKq1MOBB2KjKKkqY06MqrYtGAB5Lg6rTbXwaITsAr0tK5zjRenZjXN97t4kHPKqTd2jRHFvgdlZXLalMOkeafp73ZhdxdFt3atqNxutGfDGcFtXKDHkcWZY6a9uXERwOVhmpwqzV6sZdE2A8qzHl3NWQl+A/U6Ms2yq8r9xXB0ynpA8JaVt0st6r4L8jumPcCDgom3B8DXKB6lTyS9W/AbSmpBTsRRsrEMem46u6E3Ymi+rU81JvgSRW2TlV15BlNYRmVFqlYwateBo81Xv54HsOf6rV95DwZ4VsZPyDiGdLtdMOcJd9grIRcmGz5NWoJEEfYrbtSVCFTtJ+GSo+nYOdFNOxcwnSJBnBfMHkwR+/yRSTI7iLrcmZaQR3jPmI4Q4/JOMxi4twok1TI77J1fAEHPIUHEa5L7e9cM/VJWKUUzTodSBEFWLI0UyxFV/1elSGpxjiO5WjFmroplD5C7e9a5ocJgiVqjqsbV2V7WdYtpnGKQymqyVTmxqaGnQHcW+oea5GbTF8ZnO9SswuVlios1Y5szrfqRonIlvZQgy2WJTNrpntLSqQwu0OnAPPotamn3wZ56eUeTaqV3xH3VOdSceSmkgO3Bd8bsg4G0/3WKMebRZGRoubLYKu1MeeCMewK3bDycdo+6lo21Iuk+KKbzdacitlkOgKq8b/blQ2odArakkqPQ2i4oWRkCmphNTZJEBWKkpiov99AE9lZu45I0AXVzIiFCTbjRKMeSl1q+rEYHc/slHFKfJK0i606Kxk7uO8zMT2A2WyGBeSLmwv8KW8cYjlaEtpG7HqNxsR9D+qTTBFRq6OXO9RA9RAUFxd2yW2yBuHj8oIO2cj0/nKTS7SBRRYHk/EfTG/nKSvkjt+Cq4YY0gHfyQt114GgOnWc3wkeYP8AYp73Hgt2qRdWuA8QWwe/dSeVSXKIrG10wGswwYJDhtsQfIhJOPNjafgJo03HBGYmR8JHrwfIqWzi0Q3+GDdRsG1W6Hz3B5B7hVLdCXBJpSRo2lQtY1snAj6KCtcIjsPQl6Q5IxQMiUgKKjeVny49yJxZmdQo6hIXm9ZiknaNUGjlOoW+SskWa4SMdtvpqMf/ALXAq7dw0WydxaPULDS5oJ2IEKzFNLiXRzZp+BrnpxEOEEAzKtyaWkprojDIuhy6WnRnv6qrNHfH2Elw+TArNqNqtfOAcjyWOD2O6NSknGjQvqeJ8lryckYSMJxId2ULov4oaoY2M8/NOUlRFckX3R7KsNpU98oQ1wTpDElSuiLZLU9w8LZHfgfNWQ3S+lCpeSdGxA8VVwxxwPU8rTHAlzJhub4SCKldoEtbOOcY/VWul0iUMTb5BBePnIAB58/mopy/saHggl2V3fUHNAOvkiCNoj+fJNylXY8eCDbVERdOLZD877cKStrsg8cE+ihnUajmio0MIOxIc0kd8n14SuXdE3p4XVsm3q7mCalER3a7jjBH7pqbXYfdFJ1GX6mh0/qdG4xTdDsyx2Hecd/kpblIz5tPkxcyXHz4CKtBCVFFgFe0mT2Scb6LIzoCLVSy9ChFioNtXAiDuN/+1bGSaryUzjTCPdByfZXdC/CpUS3ncr0ByhkDIlICt4UWMCrCFz9TiUuUWxZhdUt48XC8/mwuEjVCRhOAJhV8l6kdH7LXhB90/Y/DPHktOnisktjKM8eNyOpdR/LOCr3hafp3wZFPyDuaGGGiQNwFJrY6j15J3uVsheWYMGN9k9TgSVtDhMAuzjSeFibUl+RdExbhyq3FyAqlVJuydFLjygaItMnS0SewTScnSG+Owmt0+oIhwiMiOe0nhafS2d8le6yNXqJaNLdJI3M+ER+qvjKRoxabdzLr9weheanZOpxBg7cSYCnuS5kW5IxxxvpF5D3DgE7A8DvE7LNPU/BmlqYL6eSq26XmbmvUc1o8LGktaT5+7ALhHBJmUlqXVcFOTVSf0Kr/AJ5KeqMpnLRUHo08d59eyjvd8FKy5l0yhuAPj/Q9owAd5T3z+QebLLyQfUIqamuc4xp0OkjSTOOxk757K+OWfXZbjzSj2iVKvTqyC5w50nnG4gwQrlJPg6GHOn0uSdO3pAiDpfwQYI85HKW1UXTyTfD5RB/Wbqi0uc0VGgmdQIIHk4cecFC3Ji+64crpOn/P54NDpftFQuDpzTfw15EH/i4YPpgp7vkzZtFlxK+1+ATe20cIlFFEJAJwq2i4tpFJEZI0LZvZTXBRM0GtwhyKjqF6M5wkDIpMCDgkxgtZqzzRJGfXESCJBXN1GL9C2LMq56Y0+Nnfb91zp4eLiXxlXZf0+3h41fw8KunFWhtm+8kZk/dY92RPdbIJJ8AjbwzAPrnbnK1aXPO9r6LJY1RoUqwqe7cHSIdtsYXVzT9XZJO1TMso7G0D9VpACQuXm9rdFmKV9nLXuCs6NkTOfUg5U6LKIGoajm0qeXH6AcuJ7BWY8bm6RFtRVs6Cysm0mwMnkncnv6LdUcapFDk5O2D3tYnb/vOwVTk3yasWNLll3TfZwVx7yr4Gk4a0AOdjcnj9Vs02D1VubpFObWyg9uP9f9HQWXs7bUvgpiTuTk/Urb9zw/F/nyc7JmnkdzdltTpFP8rQsub7Oj3AFkZdb2bQI0qWm06UalEUpEjRacR9lpjsb22IGr9Ipu3a36KM9HCXhDU2jLu/ZGg4cj5qh/Z1cxlRNZmc7e+yNalVY8VNdME4IEjwkNkxLgDHPCplppYXulyvk04ssH4pgp6U5riSM+vdDTvo3wzJonWk+ANkGQZG4O4/VDm/BfClzYBbdEpNJhveJ3BVdJs0T1MmuWXU759PwkS0GC0mYH9JUHujdEJ6eGTldv8AnIawNeA5uylGSkYZRcHTHokiRH8lDuLZF0w+2HISu+SmRqNbhHJSzol6Y54yQxkARIUQKKoVU0TQHVpys0kSTBC3SVgy46dosTsGvpBJb6rnZrTotia3TuoCpTGqGuGHD9whe5UVuLTB7m3EOZp8LiAXeu/yUYwpbGuG+zRGTtO+US6lUNMU20RBb8AGQVp1eXa4Rx8UUR9zbl5JdTuSQB9fXlYsuVyVEsUKOYuwJJVcTbF8GXd1gBKsirJG10HpXupe/L3AT5DPhH1z6LYv/GjLOe4PvZPePLny9FTOfyW4IrthnS+kaxqqZ+Xn2V+LTz1Md10irUahL2o3mW4YMLp+nDBC/gwbrZW+seFzJ/acpcRJqHyCXXWWUWnW7I39fkrofaEoxp8snHA5vgxK/tg5rS/3ZIEeERqIJgRMDz34UVrs93aSNEdHFurKD7bmMW73ExwY9SeMKUddPtpWD0aXG42m+0FOGtJhzmh2nkTGD5+S1R1yikmjO8D7L6fV6VUBk+LV8O8wJx3wCfktWPVwycefgrljceQ+7uKbW+NzRjIJAx81rk1XJXGzGvemCpFSmAJaIdAwDxC4mfC4yWTF5X8/n+TXjzbeGYPUbgW0Csx+3xMYC0948WPQ91COZUlLhmyDeT6f+zmrbrv4r3lK3D2VWifGGjBJktIJmIG8b8pZW4RUuy/coTSmZfsveaKrrW4dBf4qTnHd2GupyeTgj5q6G2cdyL55GpWujpmu9y6CAGuwe0gwD9P0WXIvTlY5x9aNrtGxRt5g/XZWR96ObKVEnv0tLmN1wfhG8TmPOFW2t1FblYdTqyARsQCNxv5cKS5RE6RemOeJIYyAGKQFVRqhJDQM9qzyiTTB61OVna8MlYOANnLHlwRXL6LEyFSzBEBZnptyomp0Nd3FcAMYRgRtuo5HljUV4HFRbtglhraddVxJGG8QDIOFTGNJyl2SnXgjeXfmsjVsthE5zqHUANyroQNEYlXsy8XFx3bTbr8tWzf3PyC148dcshqPbGvk7mrt5qOZmOJC2fLg07ErI52tpKXydJqDRDRwux98x4orHiXJipt2wapWHJzH2XNzZXl+p8lig10YPVurR4aXydIjnGd1UlFdGvFivmRgVWvflzsRHYfzhNOujSqXCNa16Hy90Dz9D+ylBSlfNIolm8JDV7AZAaCB8JGDtlCzU9r5IORhm9d711J9FxDca2kae7hHkSR8lpcopK+/ghJ8WWupuaddIuHY7OGPL+yisyi7iV70wKta06kNLfHPIE/I/RDyWu3ZbB+TpqvtRVaAG0muxkai0yO2Cuj9+e1R22UrEr7Myj7WseKgvW+7cCBTaAXNcHEAQYnUMz9uQM8ksrcv2Ltjj9PIL0C0o1Lo3VEHQ1rmudJDHOdGkQfzDInzKrVpU+lz/PzFPJJpJnGe31yLWvSqaA5x16WbDTySY76forNBj9aMldIuWpcEq5YrX2qqOaymKQe/GqfA3O+QSZ2HbCJ6aPLlKl+rN8d/9J6n0HW+3Y+qxrS4SA12oaD8J8jHGf2FmGG2By8r97CDRDZjlV5EkyKB3V87ql5EuCdHWL1ZzhkgGQMSAIkJMCio1UyRJFD2rPOJJAlVqgueGSFTKrlhXge75HfSnIKzZMNK2yakY19ORqP0hcrJOLfdmiKM2rYOcMvPyVSnRasiRTT6BTmSNXqZUvVY3nkbXQ7QU9WloAxsI2n+6v0zbbZRkdmjXUc9+CMSig+HtP8AU39RKyJ07JS5izoa1cMgn5K+LWOSlLtGaMHLoxOqEF/vHYBMQc5jhKct83OqRrxvbHaZjtBcM5mNjP0QknzZb7qKriwfVqNAOinTIcSDkuBxj7+XzU0+G14JxyRhH5b4OjptDwJBiMA5nG5VeSbl44MT9vXZR1a2qOYGUTpk+ItwYjYHhW4oSVKCtsjuXcifTfZ9jGD3u/YbLq6f7LVbs36FMsjb4CqlG2+GAMx2zwtb0+lquBbZgt30lrssLT5H+4yqMv2cnzD9/wDY067Od6qx1J0aAZ/I44Pm13GR2XPalhntkv5+Y1JGU91G52Gmq3Oh0FwjkA/E3YepzutD2yVoui2jpeh1KdO2L3uDQzU6o4wBP5nHYD+ypUZTTb/ngUuzxT2kv39RvzWpNJptOikCD8IJyexJJPkI7LowUNPh2vi+WaMGnk5734Ox6V7E1RSdUa5oeGOc4OJAIDNWCAc8dvNc5ZfWnt8GuepjDiuDuPZKjpoNccB2dMkwTMb8nlVYssoz74ujn5fqZd1S6DAST6KzLLyGONmH+JJyse1vk00j0Ze2OMMgBJDEgBoQBBzVFoaKHsVMokkwWvTVG2iSYLshMZfScsesxvJCoscWCX1HUZEea4E00+fBog67Km9Nceyrse5BFPp7Wxqd+gV0cd9kXP4G6bVY8v8AdxDXaftMrVpIe2Q8icasuq0lHIrEmQtKMOLjxt6qiOPtsc5cUTvrr+k/Pb7JTmn4Ko2imlal3+o/YbD13gJL3d8ImpV+ZCv00l4IMBsE/IyrvQmn7SyOZVySNk5xJBwdgCIPr9EehkvoazRRogwIAyBMd489lL03Fq1yUdhLarRxJ8swuzg9LCk+3+BU02UVaNWpudI/b+6lkx583mkSUoQ/EHuOlUWjXVIEGdWBny8/RQ/4/Eo3kfPyTWon0gBgpa9VKg92QdZhrT2MnJ52H6qhLTxlcIyfm+l+9DeXI1TZle0d/Tpkmu4BxwBwBgwOT32WfUTllm21z/1/cqjBy4irOU6HRdWuHXr2xTYHBgd8RcWlsx6OP1U4VFbf1NXp7I7X2wG9sK3Ua5bSe9tu3SKkEim9zTJdpGHHYZ/2yrPXhhj17jTHFGCUpnVdC9mKVMhjBpkjO8ZyCT3C5/qyzT9zHlyvbwd9RtabDhoGODj0hdaOmw45KVU/z/wcxzlJUUXLxhoAHi+2Vi1CVqKXn9hxOZ9pKOqozP8Aux9Mp5sds0YpUmUstsKUcHA956CQvTHMGQAyAEkMSAGSAi5qi0MoqMVTiSsCr0VVKJJMHOFU+Rkg8crPkxQatkk2U1rw/k4XBz+m5ew0Rj8mV1B734J+SrjSNEEohnswA1z2cmHfTB/Zb9JO7iVai3TN51LdXvHuszWC3FOFky4X4ZJMFN/pw9pPmIVUZVxIlsvoNfWaQJaWg/DvG8brRKcXVxa+CCT8EKlgC3TJIcQHQSBHPyj9lNQqKqTd/HH5/wA/IjfITQ6S1oGjwwODiYzhbcX2d7U0+f2sg58hYt/DDnZ7jB+y1LSvZUnz8rghv5LmMaBMrRhwbFyyLk2Z9/1llMeAajtuA3/9FV5tbjxr2+5/h/slGDZhC6/EVHmoSWsGA34Mx8J5PBK5M8z1E/e+F4X87La2oLfduyykGsDQBJE+ogFbIzkltgkq+RbfLMG/sqTnaqjTWf3ImNxA7BY8koRdzds041JKo8GYen1q7hb0mikwEF5G4B3jzIlULKnwkakowW+TtncWHR6dJjabAGhowI4j7qfpLy+Xz8mOeeUnbCDb0xgCCTvz9eFojiglt+SvfLsZ0NyZx9/mouo9tiuwKm+XGof4OFDDc8m/x/gk1SoyKo95UL+Nh6LSluZK6QU2ktShwR3HaVWLqJmJMpTGMgBJAMgYkAJAEC1RaGVPpqDiOwWvbyqJ47JJmfWtHDzXH1Wlyv8AFF8JoGAjcLk7XHwX3YVa9MY4SXfdWLTzcdyISytOgmn05lN2oTMeqIqWGabE5uSoPp1AQutjnGUbRU1TKazSFXJ7Q7A3W43KzSxR7ZNNjOYSz3ZPhx64jA+Y+yFCTx7G+P3/ACJcbt3kpYyoMNcY/nKUMclwmN7X4Cat/WAxoniQf7ro/fMkY0kr/uVenFsCuep3GmNjIgt/SDuqsmv1FeF+X/3sg8VPjkDunV6zYNR3BgYyDIOMrPLWanLw3x+HBF4rXBC16Y8RqLu8ztj/ADCgsWWT91kscdqNJzC1vgG537laqjijcVyWRjbGs+nPMucCCTycBvPzP2VcMWXL7uicpxjwjQ/8fggYn8ytWlV8/r4RD1Sy3tWU4ImcAk74EZhL0oYuY238ilOUuGWOqT8vKVHcqvz+oqB61fTM+fmYTb+QSM19SRLzA4G5PP1VSxb+ZOl/OyzrrsjVqGoNLWwOe5WuEbW2KI9dl9GxK3Y8NEHIJFotKgR3HS7q3oy9A9RikmSK0xiQAkAMkMSAEgBiEqGRcxRaGUvoqpwHYPUtgdws2XTxn2iak0DOsYy0wsE9Al9LLFl+RMNRvM/dZXhywvyTuLLTd/7mwe4/ypxyJLlUxbPguZctcInfutEZRmqIuLRHUDkfz5KuSilY+SIaN1XHa1aCysFoMSJ7TlTTinVj5HdTlRco/IWM63JMQpTXHQky4WjgYJAWiGLLdcEN0WWNshu4z+ivWmb+pi3/AAWtYwZJCl6GNO5MjbJ/iGcFEs+NcJi2si++YPpO2EfeIJUg2MDtb81Jlob2yMrJHK87pxoscdvkCuepOBIbBPZsn7qqTcXXn8OWTjC+RmUKr8lob/yO3oArYYJyp7a/P/QOUUEUeljd5Lj9lqhpF/U7IPJ8BrKAGwWyGNLorcrJkK1IQynQGq0pMpaJOEpCToHexSsmQTAZACQMSQDIAdADQkMYhKgIliW0ZDSq3AZE01VLGOyJpKmWFEtxB1ActVUtNH4J72VG1b5hVPSLwx+oyLrY8PKrekl4kPevKK3Wrju4GNpCPus33THvQwp1RsGn5lQemyLqK/ULixTVGdI+qXo5f/X9xe35IPqVzu3/AOlYlqF4f6oKh8lTm13CCP8A6JlOUNRNU0/1/wBAtiICzrZ+EDy/6VC0WVvpEt8S5llW0gawPRuVpjpMqVJpf2IucfgZnRJ+Oo8/OFKOgf8AVJg83wguh0ik38s/8iT+q0w0WOPi/wAyDyyYY2i0bAD0C0RxRj0ittslCsURChSoBlOhESU0hkVKgNUFRKh2lJoTRJzZSEnRQ9ikmSTKymMZAxIASQCQAkAMgYkgGhFDFCjtAYhLaMYtUdoWQLVF40OyJpqPphZH3SPTHY/u0emKxaEemFi0JqAWIUwmsaXQWS0hS2AOApbRDynQCRQCTSAaU6AYlMQxKYECU0BHUpUM1QqyodIZYxJkGM9CBA71NEyCYxJAMgBJAJAxIASAEkAkDGUQGKAGSYxIASAEUwGQBEoASAHTAZMCKAHCYCQAyAGKYESmBW5MCCk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6394" name="Picture 10" descr="http://www.c2k.com.tw/images/products/8/21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8"/>
          <a:stretch/>
        </p:blipFill>
        <p:spPr bwMode="auto">
          <a:xfrm>
            <a:off x="4355976" y="1196752"/>
            <a:ext cx="2448272" cy="22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http://www.17life.com/media/A0-04-709/5eb18c1fEDMc6a1EDM4875EDM826bEDMe8ce92d4f2a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51"/>
          <a:stretch/>
        </p:blipFill>
        <p:spPr bwMode="auto">
          <a:xfrm>
            <a:off x="5191548" y="4314824"/>
            <a:ext cx="3952452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0" name="Picture 16" descr="http://www.jinshan.com.tw/userfiles/2014061814120418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909545"/>
            <a:ext cx="3218076" cy="213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1356147" y="632881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三明治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722855" y="404554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鐵板麵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238675" y="350748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蛋餅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6402" name="Picture 18" descr="https://encrypted-tbn2.gstatic.com/images?q=tbn:ANd9GcR77bKNqkNAFrvJMPBMSYMwlxYm3XVUyD6twqQhoYU3MhuaFXI_Z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9" b="10491"/>
          <a:stretch/>
        </p:blipFill>
        <p:spPr bwMode="auto">
          <a:xfrm>
            <a:off x="7197945" y="1484784"/>
            <a:ext cx="1946055" cy="196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字方塊 16"/>
          <p:cNvSpPr txBox="1"/>
          <p:nvPr/>
        </p:nvSpPr>
        <p:spPr>
          <a:xfrm>
            <a:off x="7770862" y="34290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奶茶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388321" y="636193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漢堡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395536" y="116632"/>
            <a:ext cx="5403036" cy="631751"/>
            <a:chOff x="395536" y="116632"/>
            <a:chExt cx="5403036" cy="631751"/>
          </a:xfrm>
        </p:grpSpPr>
        <p:sp>
          <p:nvSpPr>
            <p:cNvPr id="4" name="文字方塊 3"/>
            <p:cNvSpPr txBox="1"/>
            <p:nvPr/>
          </p:nvSpPr>
          <p:spPr>
            <a:xfrm>
              <a:off x="1099850" y="132398"/>
              <a:ext cx="46987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現代的小朋友早餐吃什麼</a:t>
              </a:r>
              <a:endParaRPr lang="zh-TW" altLang="en-US" sz="3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16632"/>
              <a:ext cx="631751" cy="63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3425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圖: 內部儲存裝置 2"/>
          <p:cNvSpPr/>
          <p:nvPr/>
        </p:nvSpPr>
        <p:spPr>
          <a:xfrm>
            <a:off x="372741" y="152056"/>
            <a:ext cx="8447731" cy="104469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250 w 10000"/>
              <a:gd name="connsiteY0" fmla="*/ 0 h 10000"/>
              <a:gd name="connsiteX1" fmla="*/ 1250 w 10000"/>
              <a:gd name="connsiteY1" fmla="*/ 10000 h 10000"/>
              <a:gd name="connsiteX2" fmla="*/ 0 w 10000"/>
              <a:gd name="connsiteY2" fmla="*/ 1250 h 10000"/>
              <a:gd name="connsiteX3" fmla="*/ 10000 w 10000"/>
              <a:gd name="connsiteY3" fmla="*/ 125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547 h 10547"/>
              <a:gd name="connsiteX1" fmla="*/ 10000 w 10000"/>
              <a:gd name="connsiteY1" fmla="*/ 547 h 10547"/>
              <a:gd name="connsiteX2" fmla="*/ 10000 w 10000"/>
              <a:gd name="connsiteY2" fmla="*/ 10547 h 10547"/>
              <a:gd name="connsiteX3" fmla="*/ 0 w 10000"/>
              <a:gd name="connsiteY3" fmla="*/ 10547 h 10547"/>
              <a:gd name="connsiteX4" fmla="*/ 0 w 10000"/>
              <a:gd name="connsiteY4" fmla="*/ 547 h 10547"/>
              <a:gd name="connsiteX0" fmla="*/ 527 w 10000"/>
              <a:gd name="connsiteY0" fmla="*/ 0 h 10547"/>
              <a:gd name="connsiteX1" fmla="*/ 1250 w 10000"/>
              <a:gd name="connsiteY1" fmla="*/ 10547 h 10547"/>
              <a:gd name="connsiteX2" fmla="*/ 0 w 10000"/>
              <a:gd name="connsiteY2" fmla="*/ 1797 h 10547"/>
              <a:gd name="connsiteX3" fmla="*/ 10000 w 10000"/>
              <a:gd name="connsiteY3" fmla="*/ 1797 h 10547"/>
              <a:gd name="connsiteX0" fmla="*/ 0 w 10000"/>
              <a:gd name="connsiteY0" fmla="*/ 547 h 10547"/>
              <a:gd name="connsiteX1" fmla="*/ 10000 w 10000"/>
              <a:gd name="connsiteY1" fmla="*/ 547 h 10547"/>
              <a:gd name="connsiteX2" fmla="*/ 10000 w 10000"/>
              <a:gd name="connsiteY2" fmla="*/ 10547 h 10547"/>
              <a:gd name="connsiteX3" fmla="*/ 0 w 10000"/>
              <a:gd name="connsiteY3" fmla="*/ 10547 h 10547"/>
              <a:gd name="connsiteX4" fmla="*/ 0 w 10000"/>
              <a:gd name="connsiteY4" fmla="*/ 547 h 10547"/>
              <a:gd name="connsiteX0" fmla="*/ 0 w 10000"/>
              <a:gd name="connsiteY0" fmla="*/ 547 h 10547"/>
              <a:gd name="connsiteX1" fmla="*/ 10000 w 10000"/>
              <a:gd name="connsiteY1" fmla="*/ 547 h 10547"/>
              <a:gd name="connsiteX2" fmla="*/ 10000 w 10000"/>
              <a:gd name="connsiteY2" fmla="*/ 10547 h 10547"/>
              <a:gd name="connsiteX3" fmla="*/ 0 w 10000"/>
              <a:gd name="connsiteY3" fmla="*/ 10547 h 10547"/>
              <a:gd name="connsiteX4" fmla="*/ 0 w 10000"/>
              <a:gd name="connsiteY4" fmla="*/ 547 h 10547"/>
              <a:gd name="connsiteX0" fmla="*/ 527 w 10000"/>
              <a:gd name="connsiteY0" fmla="*/ 0 h 10547"/>
              <a:gd name="connsiteX1" fmla="*/ 510 w 10000"/>
              <a:gd name="connsiteY1" fmla="*/ 10273 h 10547"/>
              <a:gd name="connsiteX2" fmla="*/ 0 w 10000"/>
              <a:gd name="connsiteY2" fmla="*/ 1797 h 10547"/>
              <a:gd name="connsiteX3" fmla="*/ 10000 w 10000"/>
              <a:gd name="connsiteY3" fmla="*/ 1797 h 10547"/>
              <a:gd name="connsiteX0" fmla="*/ 0 w 10000"/>
              <a:gd name="connsiteY0" fmla="*/ 547 h 10547"/>
              <a:gd name="connsiteX1" fmla="*/ 10000 w 10000"/>
              <a:gd name="connsiteY1" fmla="*/ 547 h 10547"/>
              <a:gd name="connsiteX2" fmla="*/ 10000 w 10000"/>
              <a:gd name="connsiteY2" fmla="*/ 10547 h 10547"/>
              <a:gd name="connsiteX3" fmla="*/ 0 w 10000"/>
              <a:gd name="connsiteY3" fmla="*/ 10547 h 10547"/>
              <a:gd name="connsiteX4" fmla="*/ 0 w 10000"/>
              <a:gd name="connsiteY4" fmla="*/ 547 h 10547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527 w 10000"/>
              <a:gd name="connsiteY0" fmla="*/ 137 h 10000"/>
              <a:gd name="connsiteX1" fmla="*/ 510 w 10000"/>
              <a:gd name="connsiteY1" fmla="*/ 9726 h 10000"/>
              <a:gd name="connsiteX2" fmla="*/ 0 w 10000"/>
              <a:gd name="connsiteY2" fmla="*/ 1250 h 10000"/>
              <a:gd name="connsiteX3" fmla="*/ 10000 w 10000"/>
              <a:gd name="connsiteY3" fmla="*/ 125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 stroke="0" extrusionOk="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  <a:path w="10000" h="10000" fill="none" extrusionOk="0">
                <a:moveTo>
                  <a:pt x="527" y="137"/>
                </a:moveTo>
                <a:cubicBezTo>
                  <a:pt x="527" y="3470"/>
                  <a:pt x="510" y="6393"/>
                  <a:pt x="510" y="9726"/>
                </a:cubicBezTo>
                <a:moveTo>
                  <a:pt x="0" y="1250"/>
                </a:moveTo>
                <a:lnTo>
                  <a:pt x="10000" y="1250"/>
                </a:lnTo>
              </a:path>
              <a:path w="10000" h="10000" fill="none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華康中黑體" panose="02010609000101010101" pitchFamily="49" charset="-120"/>
              </a:rPr>
              <a:t>語言必須跟著時代進步</a:t>
            </a:r>
            <a:endParaRPr lang="en-US" altLang="zh-TW" sz="5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華康中黑體" panose="02010609000101010101" pitchFamily="49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85800" y="1378511"/>
            <a:ext cx="83346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許多較晚出現的事物，閩南語還沒有對應的詞彙，甚至有些人怕碰觸這些新事物，但長久下來，我們生活周遭所發生的事情，都無法用閩南語溝通</a:t>
            </a:r>
            <a:r>
              <a:rPr lang="en-US" altLang="zh-TW" sz="32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(or</a:t>
            </a:r>
            <a:r>
              <a:rPr lang="zh-TW" altLang="en-US" sz="32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各族群的母語</a:t>
            </a:r>
            <a:r>
              <a:rPr lang="en-US" altLang="zh-TW" sz="32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，這個語言被捨棄是遲早的事情。</a:t>
            </a:r>
            <a:endParaRPr lang="en-US" altLang="zh-TW" sz="3200" dirty="0" smtClean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172" name="Picture 4" descr="http://thumbs.dreamstime.com/z/earth-globe-2380854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4"/>
          <a:stretch/>
        </p:blipFill>
        <p:spPr bwMode="auto">
          <a:xfrm>
            <a:off x="359829" y="4437112"/>
            <a:ext cx="2123939" cy="210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2626462" y="4005064"/>
            <a:ext cx="60486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世界</a:t>
            </a:r>
            <a:r>
              <a:rPr lang="zh-TW" altLang="en-US" sz="32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不斷的進步、變遷，每天都有新的事物不斷在產生與</a:t>
            </a:r>
            <a:r>
              <a:rPr lang="zh-TW" altLang="en-US" sz="32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製造，未來是屬於能適應快速</a:t>
            </a:r>
            <a:r>
              <a:rPr lang="zh-TW" altLang="en-US" sz="32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變遷的</a:t>
            </a:r>
            <a:r>
              <a:rPr lang="zh-TW" altLang="en-US" sz="32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人。語言也是如此，但形成語言的共識，需要的時間很長</a:t>
            </a:r>
            <a:r>
              <a:rPr lang="en-US" altLang="zh-TW" sz="32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3752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832952" y="1558533"/>
            <a:ext cx="78435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就像是一鍋老滷汁，每天都留一些舊的鍋底，隔天再加入一點新的材料，滷汁才會香醇又</a:t>
            </a:r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濃厚</a:t>
            </a:r>
            <a:r>
              <a:rPr lang="en-US" altLang="zh-TW" sz="32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TW" altLang="en-US" sz="3200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7410" name="Picture 2" descr="http://cdn-blog.ytower.com.tw/wp-content/uploads/2013/04/BK138-A0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0"/>
          <a:stretch/>
        </p:blipFill>
        <p:spPr bwMode="auto">
          <a:xfrm>
            <a:off x="2126107" y="3169305"/>
            <a:ext cx="4741205" cy="371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流程圖: 內部儲存裝置 2"/>
          <p:cNvSpPr/>
          <p:nvPr/>
        </p:nvSpPr>
        <p:spPr>
          <a:xfrm>
            <a:off x="372741" y="116632"/>
            <a:ext cx="8447731" cy="104469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250 w 10000"/>
              <a:gd name="connsiteY0" fmla="*/ 0 h 10000"/>
              <a:gd name="connsiteX1" fmla="*/ 1250 w 10000"/>
              <a:gd name="connsiteY1" fmla="*/ 10000 h 10000"/>
              <a:gd name="connsiteX2" fmla="*/ 0 w 10000"/>
              <a:gd name="connsiteY2" fmla="*/ 1250 h 10000"/>
              <a:gd name="connsiteX3" fmla="*/ 10000 w 10000"/>
              <a:gd name="connsiteY3" fmla="*/ 125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547 h 10547"/>
              <a:gd name="connsiteX1" fmla="*/ 10000 w 10000"/>
              <a:gd name="connsiteY1" fmla="*/ 547 h 10547"/>
              <a:gd name="connsiteX2" fmla="*/ 10000 w 10000"/>
              <a:gd name="connsiteY2" fmla="*/ 10547 h 10547"/>
              <a:gd name="connsiteX3" fmla="*/ 0 w 10000"/>
              <a:gd name="connsiteY3" fmla="*/ 10547 h 10547"/>
              <a:gd name="connsiteX4" fmla="*/ 0 w 10000"/>
              <a:gd name="connsiteY4" fmla="*/ 547 h 10547"/>
              <a:gd name="connsiteX0" fmla="*/ 527 w 10000"/>
              <a:gd name="connsiteY0" fmla="*/ 0 h 10547"/>
              <a:gd name="connsiteX1" fmla="*/ 1250 w 10000"/>
              <a:gd name="connsiteY1" fmla="*/ 10547 h 10547"/>
              <a:gd name="connsiteX2" fmla="*/ 0 w 10000"/>
              <a:gd name="connsiteY2" fmla="*/ 1797 h 10547"/>
              <a:gd name="connsiteX3" fmla="*/ 10000 w 10000"/>
              <a:gd name="connsiteY3" fmla="*/ 1797 h 10547"/>
              <a:gd name="connsiteX0" fmla="*/ 0 w 10000"/>
              <a:gd name="connsiteY0" fmla="*/ 547 h 10547"/>
              <a:gd name="connsiteX1" fmla="*/ 10000 w 10000"/>
              <a:gd name="connsiteY1" fmla="*/ 547 h 10547"/>
              <a:gd name="connsiteX2" fmla="*/ 10000 w 10000"/>
              <a:gd name="connsiteY2" fmla="*/ 10547 h 10547"/>
              <a:gd name="connsiteX3" fmla="*/ 0 w 10000"/>
              <a:gd name="connsiteY3" fmla="*/ 10547 h 10547"/>
              <a:gd name="connsiteX4" fmla="*/ 0 w 10000"/>
              <a:gd name="connsiteY4" fmla="*/ 547 h 10547"/>
              <a:gd name="connsiteX0" fmla="*/ 0 w 10000"/>
              <a:gd name="connsiteY0" fmla="*/ 547 h 10547"/>
              <a:gd name="connsiteX1" fmla="*/ 10000 w 10000"/>
              <a:gd name="connsiteY1" fmla="*/ 547 h 10547"/>
              <a:gd name="connsiteX2" fmla="*/ 10000 w 10000"/>
              <a:gd name="connsiteY2" fmla="*/ 10547 h 10547"/>
              <a:gd name="connsiteX3" fmla="*/ 0 w 10000"/>
              <a:gd name="connsiteY3" fmla="*/ 10547 h 10547"/>
              <a:gd name="connsiteX4" fmla="*/ 0 w 10000"/>
              <a:gd name="connsiteY4" fmla="*/ 547 h 10547"/>
              <a:gd name="connsiteX0" fmla="*/ 527 w 10000"/>
              <a:gd name="connsiteY0" fmla="*/ 0 h 10547"/>
              <a:gd name="connsiteX1" fmla="*/ 510 w 10000"/>
              <a:gd name="connsiteY1" fmla="*/ 10273 h 10547"/>
              <a:gd name="connsiteX2" fmla="*/ 0 w 10000"/>
              <a:gd name="connsiteY2" fmla="*/ 1797 h 10547"/>
              <a:gd name="connsiteX3" fmla="*/ 10000 w 10000"/>
              <a:gd name="connsiteY3" fmla="*/ 1797 h 10547"/>
              <a:gd name="connsiteX0" fmla="*/ 0 w 10000"/>
              <a:gd name="connsiteY0" fmla="*/ 547 h 10547"/>
              <a:gd name="connsiteX1" fmla="*/ 10000 w 10000"/>
              <a:gd name="connsiteY1" fmla="*/ 547 h 10547"/>
              <a:gd name="connsiteX2" fmla="*/ 10000 w 10000"/>
              <a:gd name="connsiteY2" fmla="*/ 10547 h 10547"/>
              <a:gd name="connsiteX3" fmla="*/ 0 w 10000"/>
              <a:gd name="connsiteY3" fmla="*/ 10547 h 10547"/>
              <a:gd name="connsiteX4" fmla="*/ 0 w 10000"/>
              <a:gd name="connsiteY4" fmla="*/ 547 h 10547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527 w 10000"/>
              <a:gd name="connsiteY0" fmla="*/ 137 h 10000"/>
              <a:gd name="connsiteX1" fmla="*/ 510 w 10000"/>
              <a:gd name="connsiteY1" fmla="*/ 9726 h 10000"/>
              <a:gd name="connsiteX2" fmla="*/ 0 w 10000"/>
              <a:gd name="connsiteY2" fmla="*/ 1250 h 10000"/>
              <a:gd name="connsiteX3" fmla="*/ 10000 w 10000"/>
              <a:gd name="connsiteY3" fmla="*/ 125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 stroke="0" extrusionOk="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  <a:path w="10000" h="10000" fill="none" extrusionOk="0">
                <a:moveTo>
                  <a:pt x="527" y="137"/>
                </a:moveTo>
                <a:cubicBezTo>
                  <a:pt x="527" y="3470"/>
                  <a:pt x="510" y="6393"/>
                  <a:pt x="510" y="9726"/>
                </a:cubicBezTo>
                <a:moveTo>
                  <a:pt x="0" y="1250"/>
                </a:moveTo>
                <a:lnTo>
                  <a:pt x="10000" y="1250"/>
                </a:lnTo>
              </a:path>
              <a:path w="10000" h="10000" fill="none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華康中黑體" panose="02010609000101010101" pitchFamily="49" charset="-120"/>
              </a:rPr>
              <a:t>保留精華，加入新元素</a:t>
            </a:r>
            <a:endParaRPr lang="en-US" altLang="zh-TW" sz="5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華康中黑體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0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4.gigacircle.com/media/s4_b88b03abece1b6bc557c2746eed2dd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0385"/>
            <a:ext cx="9143999" cy="5714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07504" y="338171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在心田植入一顆種子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210426" y="2204864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謝</a:t>
            </a:r>
            <a:r>
              <a:rPr lang="zh-TW" altLang="en-US" sz="44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謝聆</a:t>
            </a:r>
            <a:r>
              <a:rPr lang="zh-TW" altLang="en-US" sz="44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聽</a:t>
            </a:r>
          </a:p>
        </p:txBody>
      </p:sp>
    </p:spTree>
    <p:extLst>
      <p:ext uri="{BB962C8B-B14F-4D97-AF65-F5344CB8AC3E}">
        <p14:creationId xmlns:p14="http://schemas.microsoft.com/office/powerpoint/2010/main" val="333459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流程圖: 內部儲存裝置 2"/>
          <p:cNvSpPr/>
          <p:nvPr/>
        </p:nvSpPr>
        <p:spPr>
          <a:xfrm>
            <a:off x="319987" y="188640"/>
            <a:ext cx="8500485" cy="104469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250 w 10000"/>
              <a:gd name="connsiteY0" fmla="*/ 0 h 10000"/>
              <a:gd name="connsiteX1" fmla="*/ 1250 w 10000"/>
              <a:gd name="connsiteY1" fmla="*/ 10000 h 10000"/>
              <a:gd name="connsiteX2" fmla="*/ 0 w 10000"/>
              <a:gd name="connsiteY2" fmla="*/ 1250 h 10000"/>
              <a:gd name="connsiteX3" fmla="*/ 10000 w 10000"/>
              <a:gd name="connsiteY3" fmla="*/ 125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547 h 10547"/>
              <a:gd name="connsiteX1" fmla="*/ 10000 w 10000"/>
              <a:gd name="connsiteY1" fmla="*/ 547 h 10547"/>
              <a:gd name="connsiteX2" fmla="*/ 10000 w 10000"/>
              <a:gd name="connsiteY2" fmla="*/ 10547 h 10547"/>
              <a:gd name="connsiteX3" fmla="*/ 0 w 10000"/>
              <a:gd name="connsiteY3" fmla="*/ 10547 h 10547"/>
              <a:gd name="connsiteX4" fmla="*/ 0 w 10000"/>
              <a:gd name="connsiteY4" fmla="*/ 547 h 10547"/>
              <a:gd name="connsiteX0" fmla="*/ 527 w 10000"/>
              <a:gd name="connsiteY0" fmla="*/ 0 h 10547"/>
              <a:gd name="connsiteX1" fmla="*/ 1250 w 10000"/>
              <a:gd name="connsiteY1" fmla="*/ 10547 h 10547"/>
              <a:gd name="connsiteX2" fmla="*/ 0 w 10000"/>
              <a:gd name="connsiteY2" fmla="*/ 1797 h 10547"/>
              <a:gd name="connsiteX3" fmla="*/ 10000 w 10000"/>
              <a:gd name="connsiteY3" fmla="*/ 1797 h 10547"/>
              <a:gd name="connsiteX0" fmla="*/ 0 w 10000"/>
              <a:gd name="connsiteY0" fmla="*/ 547 h 10547"/>
              <a:gd name="connsiteX1" fmla="*/ 10000 w 10000"/>
              <a:gd name="connsiteY1" fmla="*/ 547 h 10547"/>
              <a:gd name="connsiteX2" fmla="*/ 10000 w 10000"/>
              <a:gd name="connsiteY2" fmla="*/ 10547 h 10547"/>
              <a:gd name="connsiteX3" fmla="*/ 0 w 10000"/>
              <a:gd name="connsiteY3" fmla="*/ 10547 h 10547"/>
              <a:gd name="connsiteX4" fmla="*/ 0 w 10000"/>
              <a:gd name="connsiteY4" fmla="*/ 547 h 10547"/>
              <a:gd name="connsiteX0" fmla="*/ 0 w 10000"/>
              <a:gd name="connsiteY0" fmla="*/ 547 h 10547"/>
              <a:gd name="connsiteX1" fmla="*/ 10000 w 10000"/>
              <a:gd name="connsiteY1" fmla="*/ 547 h 10547"/>
              <a:gd name="connsiteX2" fmla="*/ 10000 w 10000"/>
              <a:gd name="connsiteY2" fmla="*/ 10547 h 10547"/>
              <a:gd name="connsiteX3" fmla="*/ 0 w 10000"/>
              <a:gd name="connsiteY3" fmla="*/ 10547 h 10547"/>
              <a:gd name="connsiteX4" fmla="*/ 0 w 10000"/>
              <a:gd name="connsiteY4" fmla="*/ 547 h 10547"/>
              <a:gd name="connsiteX0" fmla="*/ 527 w 10000"/>
              <a:gd name="connsiteY0" fmla="*/ 0 h 10547"/>
              <a:gd name="connsiteX1" fmla="*/ 510 w 10000"/>
              <a:gd name="connsiteY1" fmla="*/ 10273 h 10547"/>
              <a:gd name="connsiteX2" fmla="*/ 0 w 10000"/>
              <a:gd name="connsiteY2" fmla="*/ 1797 h 10547"/>
              <a:gd name="connsiteX3" fmla="*/ 10000 w 10000"/>
              <a:gd name="connsiteY3" fmla="*/ 1797 h 10547"/>
              <a:gd name="connsiteX0" fmla="*/ 0 w 10000"/>
              <a:gd name="connsiteY0" fmla="*/ 547 h 10547"/>
              <a:gd name="connsiteX1" fmla="*/ 10000 w 10000"/>
              <a:gd name="connsiteY1" fmla="*/ 547 h 10547"/>
              <a:gd name="connsiteX2" fmla="*/ 10000 w 10000"/>
              <a:gd name="connsiteY2" fmla="*/ 10547 h 10547"/>
              <a:gd name="connsiteX3" fmla="*/ 0 w 10000"/>
              <a:gd name="connsiteY3" fmla="*/ 10547 h 10547"/>
              <a:gd name="connsiteX4" fmla="*/ 0 w 10000"/>
              <a:gd name="connsiteY4" fmla="*/ 547 h 10547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527 w 10000"/>
              <a:gd name="connsiteY0" fmla="*/ 137 h 10000"/>
              <a:gd name="connsiteX1" fmla="*/ 510 w 10000"/>
              <a:gd name="connsiteY1" fmla="*/ 9726 h 10000"/>
              <a:gd name="connsiteX2" fmla="*/ 0 w 10000"/>
              <a:gd name="connsiteY2" fmla="*/ 1250 h 10000"/>
              <a:gd name="connsiteX3" fmla="*/ 10000 w 10000"/>
              <a:gd name="connsiteY3" fmla="*/ 125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 stroke="0" extrusionOk="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  <a:path w="10000" h="10000" fill="none" extrusionOk="0">
                <a:moveTo>
                  <a:pt x="527" y="137"/>
                </a:moveTo>
                <a:cubicBezTo>
                  <a:pt x="527" y="3470"/>
                  <a:pt x="510" y="6393"/>
                  <a:pt x="510" y="9726"/>
                </a:cubicBezTo>
                <a:moveTo>
                  <a:pt x="0" y="1250"/>
                </a:moveTo>
                <a:lnTo>
                  <a:pt x="10000" y="1250"/>
                </a:lnTo>
              </a:path>
              <a:path w="10000" h="10000" fill="none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華康中黑體" panose="02010609000101010101" pitchFamily="49" charset="-120"/>
              </a:rPr>
              <a:t> </a:t>
            </a:r>
            <a:r>
              <a:rPr lang="zh-TW" altLang="en-US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華康中黑體" panose="02010609000101010101" pitchFamily="49" charset="-120"/>
              </a:rPr>
              <a:t>「活」</a:t>
            </a:r>
            <a:r>
              <a:rPr lang="zh-TW" altLang="en-US" sz="5400" dirty="0" smtClean="0">
                <a:solidFill>
                  <a:schemeClr val="tx1"/>
                </a:solidFill>
                <a:latin typeface="標楷體" panose="03000509000000000000" pitchFamily="65" charset="-120"/>
                <a:ea typeface="華康中黑體" panose="02010609000101010101" pitchFamily="49" charset="-120"/>
              </a:rPr>
              <a:t>的閩南語？！</a:t>
            </a:r>
            <a:endParaRPr lang="en-US" altLang="zh-TW" sz="5400" dirty="0">
              <a:solidFill>
                <a:schemeClr val="tx1"/>
              </a:solidFill>
              <a:latin typeface="標楷體" panose="03000509000000000000" pitchFamily="65" charset="-120"/>
              <a:ea typeface="華康中黑體" panose="02010609000101010101" pitchFamily="49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354267" y="2505670"/>
            <a:ext cx="1569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生活</a:t>
            </a:r>
          </a:p>
        </p:txBody>
      </p:sp>
      <p:sp>
        <p:nvSpPr>
          <p:cNvPr id="4" name="橢圓 3"/>
          <p:cNvSpPr/>
          <p:nvPr/>
        </p:nvSpPr>
        <p:spPr>
          <a:xfrm>
            <a:off x="1979712" y="1988840"/>
            <a:ext cx="2232248" cy="2232248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5184576" y="2924944"/>
            <a:ext cx="1569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zh-TW" altLang="en-US" sz="5400" b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活用</a:t>
            </a:r>
          </a:p>
        </p:txBody>
      </p:sp>
      <p:sp>
        <p:nvSpPr>
          <p:cNvPr id="19" name="橢圓 18"/>
          <p:cNvSpPr/>
          <p:nvPr/>
        </p:nvSpPr>
        <p:spPr>
          <a:xfrm>
            <a:off x="5034742" y="2204864"/>
            <a:ext cx="2129546" cy="2376264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3707904" y="5229200"/>
            <a:ext cx="20045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活力</a:t>
            </a:r>
            <a:endParaRPr lang="zh-TW" altLang="en-US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27" name="橢圓 26"/>
          <p:cNvSpPr/>
          <p:nvPr/>
        </p:nvSpPr>
        <p:spPr>
          <a:xfrm>
            <a:off x="3419872" y="4581128"/>
            <a:ext cx="2162004" cy="25202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159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rot="407927">
            <a:off x="5037532" y="1591970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華康中圓體" panose="020F0509000000000000" pitchFamily="49" charset="-120"/>
                <a:ea typeface="華康少女文字W6" panose="02010609000101010101" pitchFamily="49" charset="-120"/>
              </a:rPr>
              <a:t>溝通思想</a:t>
            </a:r>
            <a:endParaRPr lang="zh-TW" alt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華康中圓體" panose="020F0509000000000000" pitchFamily="49" charset="-120"/>
              <a:ea typeface="華康少女文字W6" panose="02010609000101010101" pitchFamily="49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30901" y="5244917"/>
            <a:ext cx="33131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相互了解</a:t>
            </a:r>
            <a:endParaRPr lang="zh-TW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93267" y="4381964"/>
            <a:ext cx="265740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zh-TW" altLang="en-US" sz="4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統一意志</a:t>
            </a:r>
            <a:endParaRPr lang="zh-TW" altLang="en-US" sz="4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01520" y="2924944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細明體" panose="02020509000000000000" pitchFamily="49" charset="-120"/>
                <a:ea typeface="細明體" panose="02020509000000000000" pitchFamily="49" charset="-120"/>
              </a:rPr>
              <a:t>協調行動</a:t>
            </a:r>
            <a:endParaRPr lang="zh-TW" alt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767080" y="3253628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 smtClean="0">
                <a:ln/>
                <a:solidFill>
                  <a:schemeClr val="accent3"/>
                </a:solidFill>
                <a:effectLst/>
                <a:ea typeface="華康中黑體" panose="02010609000101010101" pitchFamily="49" charset="-120"/>
              </a:rPr>
              <a:t>交往</a:t>
            </a:r>
            <a:endParaRPr lang="zh-TW" altLang="en-US" sz="5400" b="1" cap="none" spc="0" dirty="0">
              <a:ln/>
              <a:solidFill>
                <a:schemeClr val="accent3"/>
              </a:solidFill>
              <a:effectLst/>
              <a:ea typeface="華康中黑體" panose="02010609000101010101" pitchFamily="49" charset="-120"/>
            </a:endParaRPr>
          </a:p>
        </p:txBody>
      </p:sp>
      <p:sp>
        <p:nvSpPr>
          <p:cNvPr id="11" name="矩形 10"/>
          <p:cNvSpPr/>
          <p:nvPr/>
        </p:nvSpPr>
        <p:spPr>
          <a:xfrm rot="21407010">
            <a:off x="827584" y="1711255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ea typeface="華康少女文字W6" panose="02010609000101010101" pitchFamily="49" charset="-120"/>
              </a:rPr>
              <a:t>傳遞訊息</a:t>
            </a:r>
            <a:endParaRPr lang="zh-TW" alt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ea typeface="華康少女文字W6" panose="02010609000101010101" pitchFamily="49" charset="-120"/>
            </a:endParaRPr>
          </a:p>
        </p:txBody>
      </p:sp>
      <p:sp>
        <p:nvSpPr>
          <p:cNvPr id="12" name="矩形 11"/>
          <p:cNvSpPr/>
          <p:nvPr/>
        </p:nvSpPr>
        <p:spPr>
          <a:xfrm rot="21142588">
            <a:off x="587741" y="4059006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華康中黑體" panose="02010609000101010101" pitchFamily="49" charset="-120"/>
              </a:rPr>
              <a:t>表達思想</a:t>
            </a:r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ea typeface="華康中黑體" panose="02010609000101010101" pitchFamily="49" charset="-120"/>
            </a:endParaRPr>
          </a:p>
        </p:txBody>
      </p:sp>
      <p:sp>
        <p:nvSpPr>
          <p:cNvPr id="13" name="矩形 12"/>
          <p:cNvSpPr/>
          <p:nvPr/>
        </p:nvSpPr>
        <p:spPr>
          <a:xfrm rot="237063">
            <a:off x="5289752" y="5474841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認識世界</a:t>
            </a:r>
            <a:endParaRPr lang="zh-TW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14" name="流程圖: 內部儲存裝置 2"/>
          <p:cNvSpPr/>
          <p:nvPr/>
        </p:nvSpPr>
        <p:spPr>
          <a:xfrm>
            <a:off x="319987" y="188640"/>
            <a:ext cx="8500485" cy="104469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250 w 10000"/>
              <a:gd name="connsiteY0" fmla="*/ 0 h 10000"/>
              <a:gd name="connsiteX1" fmla="*/ 1250 w 10000"/>
              <a:gd name="connsiteY1" fmla="*/ 10000 h 10000"/>
              <a:gd name="connsiteX2" fmla="*/ 0 w 10000"/>
              <a:gd name="connsiteY2" fmla="*/ 1250 h 10000"/>
              <a:gd name="connsiteX3" fmla="*/ 10000 w 10000"/>
              <a:gd name="connsiteY3" fmla="*/ 125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547 h 10547"/>
              <a:gd name="connsiteX1" fmla="*/ 10000 w 10000"/>
              <a:gd name="connsiteY1" fmla="*/ 547 h 10547"/>
              <a:gd name="connsiteX2" fmla="*/ 10000 w 10000"/>
              <a:gd name="connsiteY2" fmla="*/ 10547 h 10547"/>
              <a:gd name="connsiteX3" fmla="*/ 0 w 10000"/>
              <a:gd name="connsiteY3" fmla="*/ 10547 h 10547"/>
              <a:gd name="connsiteX4" fmla="*/ 0 w 10000"/>
              <a:gd name="connsiteY4" fmla="*/ 547 h 10547"/>
              <a:gd name="connsiteX0" fmla="*/ 527 w 10000"/>
              <a:gd name="connsiteY0" fmla="*/ 0 h 10547"/>
              <a:gd name="connsiteX1" fmla="*/ 1250 w 10000"/>
              <a:gd name="connsiteY1" fmla="*/ 10547 h 10547"/>
              <a:gd name="connsiteX2" fmla="*/ 0 w 10000"/>
              <a:gd name="connsiteY2" fmla="*/ 1797 h 10547"/>
              <a:gd name="connsiteX3" fmla="*/ 10000 w 10000"/>
              <a:gd name="connsiteY3" fmla="*/ 1797 h 10547"/>
              <a:gd name="connsiteX0" fmla="*/ 0 w 10000"/>
              <a:gd name="connsiteY0" fmla="*/ 547 h 10547"/>
              <a:gd name="connsiteX1" fmla="*/ 10000 w 10000"/>
              <a:gd name="connsiteY1" fmla="*/ 547 h 10547"/>
              <a:gd name="connsiteX2" fmla="*/ 10000 w 10000"/>
              <a:gd name="connsiteY2" fmla="*/ 10547 h 10547"/>
              <a:gd name="connsiteX3" fmla="*/ 0 w 10000"/>
              <a:gd name="connsiteY3" fmla="*/ 10547 h 10547"/>
              <a:gd name="connsiteX4" fmla="*/ 0 w 10000"/>
              <a:gd name="connsiteY4" fmla="*/ 547 h 10547"/>
              <a:gd name="connsiteX0" fmla="*/ 0 w 10000"/>
              <a:gd name="connsiteY0" fmla="*/ 547 h 10547"/>
              <a:gd name="connsiteX1" fmla="*/ 10000 w 10000"/>
              <a:gd name="connsiteY1" fmla="*/ 547 h 10547"/>
              <a:gd name="connsiteX2" fmla="*/ 10000 w 10000"/>
              <a:gd name="connsiteY2" fmla="*/ 10547 h 10547"/>
              <a:gd name="connsiteX3" fmla="*/ 0 w 10000"/>
              <a:gd name="connsiteY3" fmla="*/ 10547 h 10547"/>
              <a:gd name="connsiteX4" fmla="*/ 0 w 10000"/>
              <a:gd name="connsiteY4" fmla="*/ 547 h 10547"/>
              <a:gd name="connsiteX0" fmla="*/ 527 w 10000"/>
              <a:gd name="connsiteY0" fmla="*/ 0 h 10547"/>
              <a:gd name="connsiteX1" fmla="*/ 510 w 10000"/>
              <a:gd name="connsiteY1" fmla="*/ 10273 h 10547"/>
              <a:gd name="connsiteX2" fmla="*/ 0 w 10000"/>
              <a:gd name="connsiteY2" fmla="*/ 1797 h 10547"/>
              <a:gd name="connsiteX3" fmla="*/ 10000 w 10000"/>
              <a:gd name="connsiteY3" fmla="*/ 1797 h 10547"/>
              <a:gd name="connsiteX0" fmla="*/ 0 w 10000"/>
              <a:gd name="connsiteY0" fmla="*/ 547 h 10547"/>
              <a:gd name="connsiteX1" fmla="*/ 10000 w 10000"/>
              <a:gd name="connsiteY1" fmla="*/ 547 h 10547"/>
              <a:gd name="connsiteX2" fmla="*/ 10000 w 10000"/>
              <a:gd name="connsiteY2" fmla="*/ 10547 h 10547"/>
              <a:gd name="connsiteX3" fmla="*/ 0 w 10000"/>
              <a:gd name="connsiteY3" fmla="*/ 10547 h 10547"/>
              <a:gd name="connsiteX4" fmla="*/ 0 w 10000"/>
              <a:gd name="connsiteY4" fmla="*/ 547 h 10547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527 w 10000"/>
              <a:gd name="connsiteY0" fmla="*/ 137 h 10000"/>
              <a:gd name="connsiteX1" fmla="*/ 510 w 10000"/>
              <a:gd name="connsiteY1" fmla="*/ 9726 h 10000"/>
              <a:gd name="connsiteX2" fmla="*/ 0 w 10000"/>
              <a:gd name="connsiteY2" fmla="*/ 1250 h 10000"/>
              <a:gd name="connsiteX3" fmla="*/ 10000 w 10000"/>
              <a:gd name="connsiteY3" fmla="*/ 125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 stroke="0" extrusionOk="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  <a:path w="10000" h="10000" fill="none" extrusionOk="0">
                <a:moveTo>
                  <a:pt x="527" y="137"/>
                </a:moveTo>
                <a:cubicBezTo>
                  <a:pt x="527" y="3470"/>
                  <a:pt x="510" y="6393"/>
                  <a:pt x="510" y="9726"/>
                </a:cubicBezTo>
                <a:moveTo>
                  <a:pt x="0" y="1250"/>
                </a:moveTo>
                <a:lnTo>
                  <a:pt x="10000" y="1250"/>
                </a:lnTo>
              </a:path>
              <a:path w="10000" h="10000" fill="none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5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華康中黑體" panose="02010609000101010101" pitchFamily="49" charset="-120"/>
              </a:rPr>
              <a:t>「</a:t>
            </a:r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華康中黑體" panose="02010609000101010101" pitchFamily="49" charset="-120"/>
              </a:rPr>
              <a:t>語言」</a:t>
            </a:r>
            <a:r>
              <a:rPr lang="zh-TW" alt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華康中黑體" panose="02010609000101010101" pitchFamily="49" charset="-120"/>
              </a:rPr>
              <a:t>能做什麼呢</a:t>
            </a:r>
            <a:r>
              <a:rPr lang="zh-TW" alt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華康中黑體" panose="02010609000101010101" pitchFamily="49" charset="-120"/>
              </a:rPr>
              <a:t>？</a:t>
            </a:r>
            <a:endParaRPr lang="en-US" altLang="zh-TW" sz="5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華康中黑體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913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圖: 內部儲存裝置 2"/>
          <p:cNvSpPr/>
          <p:nvPr/>
        </p:nvSpPr>
        <p:spPr>
          <a:xfrm>
            <a:off x="372741" y="260648"/>
            <a:ext cx="8447731" cy="104469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250 w 10000"/>
              <a:gd name="connsiteY0" fmla="*/ 0 h 10000"/>
              <a:gd name="connsiteX1" fmla="*/ 1250 w 10000"/>
              <a:gd name="connsiteY1" fmla="*/ 10000 h 10000"/>
              <a:gd name="connsiteX2" fmla="*/ 0 w 10000"/>
              <a:gd name="connsiteY2" fmla="*/ 1250 h 10000"/>
              <a:gd name="connsiteX3" fmla="*/ 10000 w 10000"/>
              <a:gd name="connsiteY3" fmla="*/ 125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547 h 10547"/>
              <a:gd name="connsiteX1" fmla="*/ 10000 w 10000"/>
              <a:gd name="connsiteY1" fmla="*/ 547 h 10547"/>
              <a:gd name="connsiteX2" fmla="*/ 10000 w 10000"/>
              <a:gd name="connsiteY2" fmla="*/ 10547 h 10547"/>
              <a:gd name="connsiteX3" fmla="*/ 0 w 10000"/>
              <a:gd name="connsiteY3" fmla="*/ 10547 h 10547"/>
              <a:gd name="connsiteX4" fmla="*/ 0 w 10000"/>
              <a:gd name="connsiteY4" fmla="*/ 547 h 10547"/>
              <a:gd name="connsiteX0" fmla="*/ 527 w 10000"/>
              <a:gd name="connsiteY0" fmla="*/ 0 h 10547"/>
              <a:gd name="connsiteX1" fmla="*/ 1250 w 10000"/>
              <a:gd name="connsiteY1" fmla="*/ 10547 h 10547"/>
              <a:gd name="connsiteX2" fmla="*/ 0 w 10000"/>
              <a:gd name="connsiteY2" fmla="*/ 1797 h 10547"/>
              <a:gd name="connsiteX3" fmla="*/ 10000 w 10000"/>
              <a:gd name="connsiteY3" fmla="*/ 1797 h 10547"/>
              <a:gd name="connsiteX0" fmla="*/ 0 w 10000"/>
              <a:gd name="connsiteY0" fmla="*/ 547 h 10547"/>
              <a:gd name="connsiteX1" fmla="*/ 10000 w 10000"/>
              <a:gd name="connsiteY1" fmla="*/ 547 h 10547"/>
              <a:gd name="connsiteX2" fmla="*/ 10000 w 10000"/>
              <a:gd name="connsiteY2" fmla="*/ 10547 h 10547"/>
              <a:gd name="connsiteX3" fmla="*/ 0 w 10000"/>
              <a:gd name="connsiteY3" fmla="*/ 10547 h 10547"/>
              <a:gd name="connsiteX4" fmla="*/ 0 w 10000"/>
              <a:gd name="connsiteY4" fmla="*/ 547 h 10547"/>
              <a:gd name="connsiteX0" fmla="*/ 0 w 10000"/>
              <a:gd name="connsiteY0" fmla="*/ 547 h 10547"/>
              <a:gd name="connsiteX1" fmla="*/ 10000 w 10000"/>
              <a:gd name="connsiteY1" fmla="*/ 547 h 10547"/>
              <a:gd name="connsiteX2" fmla="*/ 10000 w 10000"/>
              <a:gd name="connsiteY2" fmla="*/ 10547 h 10547"/>
              <a:gd name="connsiteX3" fmla="*/ 0 w 10000"/>
              <a:gd name="connsiteY3" fmla="*/ 10547 h 10547"/>
              <a:gd name="connsiteX4" fmla="*/ 0 w 10000"/>
              <a:gd name="connsiteY4" fmla="*/ 547 h 10547"/>
              <a:gd name="connsiteX0" fmla="*/ 527 w 10000"/>
              <a:gd name="connsiteY0" fmla="*/ 0 h 10547"/>
              <a:gd name="connsiteX1" fmla="*/ 510 w 10000"/>
              <a:gd name="connsiteY1" fmla="*/ 10273 h 10547"/>
              <a:gd name="connsiteX2" fmla="*/ 0 w 10000"/>
              <a:gd name="connsiteY2" fmla="*/ 1797 h 10547"/>
              <a:gd name="connsiteX3" fmla="*/ 10000 w 10000"/>
              <a:gd name="connsiteY3" fmla="*/ 1797 h 10547"/>
              <a:gd name="connsiteX0" fmla="*/ 0 w 10000"/>
              <a:gd name="connsiteY0" fmla="*/ 547 h 10547"/>
              <a:gd name="connsiteX1" fmla="*/ 10000 w 10000"/>
              <a:gd name="connsiteY1" fmla="*/ 547 h 10547"/>
              <a:gd name="connsiteX2" fmla="*/ 10000 w 10000"/>
              <a:gd name="connsiteY2" fmla="*/ 10547 h 10547"/>
              <a:gd name="connsiteX3" fmla="*/ 0 w 10000"/>
              <a:gd name="connsiteY3" fmla="*/ 10547 h 10547"/>
              <a:gd name="connsiteX4" fmla="*/ 0 w 10000"/>
              <a:gd name="connsiteY4" fmla="*/ 547 h 10547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527 w 10000"/>
              <a:gd name="connsiteY0" fmla="*/ 137 h 10000"/>
              <a:gd name="connsiteX1" fmla="*/ 510 w 10000"/>
              <a:gd name="connsiteY1" fmla="*/ 9726 h 10000"/>
              <a:gd name="connsiteX2" fmla="*/ 0 w 10000"/>
              <a:gd name="connsiteY2" fmla="*/ 1250 h 10000"/>
              <a:gd name="connsiteX3" fmla="*/ 10000 w 10000"/>
              <a:gd name="connsiteY3" fmla="*/ 125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 stroke="0" extrusionOk="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  <a:path w="10000" h="10000" fill="none" extrusionOk="0">
                <a:moveTo>
                  <a:pt x="527" y="137"/>
                </a:moveTo>
                <a:cubicBezTo>
                  <a:pt x="527" y="3470"/>
                  <a:pt x="510" y="6393"/>
                  <a:pt x="510" y="9726"/>
                </a:cubicBezTo>
                <a:moveTo>
                  <a:pt x="0" y="1250"/>
                </a:moveTo>
                <a:lnTo>
                  <a:pt x="10000" y="1250"/>
                </a:lnTo>
              </a:path>
              <a:path w="10000" h="10000" fill="none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華康中黑體" panose="02010609000101010101" pitchFamily="49" charset="-120"/>
              </a:rPr>
              <a:t>世界上有多少種語言呢</a:t>
            </a:r>
            <a:r>
              <a:rPr lang="zh-TW" alt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華康中黑體" panose="02010609000101010101" pitchFamily="49" charset="-120"/>
              </a:rPr>
              <a:t>？</a:t>
            </a:r>
            <a:endParaRPr lang="en-US" altLang="zh-TW" sz="5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華康中黑體" panose="02010609000101010101" pitchFamily="49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61137" y="1916832"/>
            <a:ext cx="7571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zh-TW" altLang="zh-TW" sz="32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聯合國</a:t>
            </a:r>
            <a:r>
              <a:rPr lang="zh-TW" altLang="zh-TW" sz="32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估計，目前世界六千多種</a:t>
            </a:r>
            <a:r>
              <a:rPr lang="zh-TW" altLang="zh-TW" sz="32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語言</a:t>
            </a:r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71600" y="3708321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●其中有一半屬於瀕危語言。</a:t>
            </a:r>
            <a:endParaRPr lang="en-US" altLang="zh-TW" sz="3200" dirty="0" smtClean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403646" y="2546901"/>
            <a:ext cx="4824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95%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人口使用其中的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300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種</a:t>
            </a:r>
            <a:endParaRPr lang="en-US" altLang="zh-TW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80%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人口使用其中的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80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種</a:t>
            </a:r>
            <a:endParaRPr lang="en-US" altLang="zh-TW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239965" y="4758735"/>
            <a:ext cx="7253898" cy="1279304"/>
            <a:chOff x="1239965" y="4758735"/>
            <a:chExt cx="7253898" cy="1279304"/>
          </a:xfrm>
        </p:grpSpPr>
        <p:pic>
          <p:nvPicPr>
            <p:cNvPr id="1026" name="Picture 2" descr="「問題」的圖片搜尋結果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965" y="4758735"/>
              <a:ext cx="1279303" cy="1279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文字方塊 1"/>
            <p:cNvSpPr txBox="1"/>
            <p:nvPr/>
          </p:nvSpPr>
          <p:spPr>
            <a:xfrm>
              <a:off x="2555777" y="4798222"/>
              <a:ext cx="59380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一年有幾種語言從世界上消失呢</a:t>
              </a:r>
              <a:r>
                <a:rPr lang="zh-TW" altLang="en-US" sz="3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？</a:t>
              </a:r>
            </a:p>
          </p:txBody>
        </p:sp>
      </p:grpSp>
      <p:sp>
        <p:nvSpPr>
          <p:cNvPr id="10" name="圓角矩形圖說文字 9"/>
          <p:cNvSpPr/>
          <p:nvPr/>
        </p:nvSpPr>
        <p:spPr>
          <a:xfrm>
            <a:off x="3409563" y="4521791"/>
            <a:ext cx="5040560" cy="1584176"/>
          </a:xfrm>
          <a:prstGeom prst="wedgeRoundRectCallout">
            <a:avLst>
              <a:gd name="adj1" fmla="val -58089"/>
              <a:gd name="adj2" fmla="val 32082"/>
              <a:gd name="adj3" fmla="val 16667"/>
            </a:avLst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zh-TW" sz="28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全球化</a:t>
            </a:r>
            <a:r>
              <a:rPr lang="zh-TW" altLang="en-US" sz="28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也致使</a:t>
            </a:r>
            <a:r>
              <a:rPr lang="zh-TW" altLang="zh-TW" sz="28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人類語言消失速度加快</a:t>
            </a:r>
            <a:r>
              <a:rPr lang="zh-TW" altLang="zh-TW" sz="28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，目前</a:t>
            </a:r>
            <a:r>
              <a:rPr lang="zh-TW" altLang="zh-TW" sz="28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每一個月就會有兩種語言消失</a:t>
            </a:r>
            <a:r>
              <a:rPr lang="zh-TW" altLang="en-US" sz="28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83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圖: 內部儲存裝置 2"/>
          <p:cNvSpPr/>
          <p:nvPr/>
        </p:nvSpPr>
        <p:spPr>
          <a:xfrm>
            <a:off x="372741" y="260648"/>
            <a:ext cx="8447731" cy="104469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250 w 10000"/>
              <a:gd name="connsiteY0" fmla="*/ 0 h 10000"/>
              <a:gd name="connsiteX1" fmla="*/ 1250 w 10000"/>
              <a:gd name="connsiteY1" fmla="*/ 10000 h 10000"/>
              <a:gd name="connsiteX2" fmla="*/ 0 w 10000"/>
              <a:gd name="connsiteY2" fmla="*/ 1250 h 10000"/>
              <a:gd name="connsiteX3" fmla="*/ 10000 w 10000"/>
              <a:gd name="connsiteY3" fmla="*/ 125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547 h 10547"/>
              <a:gd name="connsiteX1" fmla="*/ 10000 w 10000"/>
              <a:gd name="connsiteY1" fmla="*/ 547 h 10547"/>
              <a:gd name="connsiteX2" fmla="*/ 10000 w 10000"/>
              <a:gd name="connsiteY2" fmla="*/ 10547 h 10547"/>
              <a:gd name="connsiteX3" fmla="*/ 0 w 10000"/>
              <a:gd name="connsiteY3" fmla="*/ 10547 h 10547"/>
              <a:gd name="connsiteX4" fmla="*/ 0 w 10000"/>
              <a:gd name="connsiteY4" fmla="*/ 547 h 10547"/>
              <a:gd name="connsiteX0" fmla="*/ 527 w 10000"/>
              <a:gd name="connsiteY0" fmla="*/ 0 h 10547"/>
              <a:gd name="connsiteX1" fmla="*/ 1250 w 10000"/>
              <a:gd name="connsiteY1" fmla="*/ 10547 h 10547"/>
              <a:gd name="connsiteX2" fmla="*/ 0 w 10000"/>
              <a:gd name="connsiteY2" fmla="*/ 1797 h 10547"/>
              <a:gd name="connsiteX3" fmla="*/ 10000 w 10000"/>
              <a:gd name="connsiteY3" fmla="*/ 1797 h 10547"/>
              <a:gd name="connsiteX0" fmla="*/ 0 w 10000"/>
              <a:gd name="connsiteY0" fmla="*/ 547 h 10547"/>
              <a:gd name="connsiteX1" fmla="*/ 10000 w 10000"/>
              <a:gd name="connsiteY1" fmla="*/ 547 h 10547"/>
              <a:gd name="connsiteX2" fmla="*/ 10000 w 10000"/>
              <a:gd name="connsiteY2" fmla="*/ 10547 h 10547"/>
              <a:gd name="connsiteX3" fmla="*/ 0 w 10000"/>
              <a:gd name="connsiteY3" fmla="*/ 10547 h 10547"/>
              <a:gd name="connsiteX4" fmla="*/ 0 w 10000"/>
              <a:gd name="connsiteY4" fmla="*/ 547 h 10547"/>
              <a:gd name="connsiteX0" fmla="*/ 0 w 10000"/>
              <a:gd name="connsiteY0" fmla="*/ 547 h 10547"/>
              <a:gd name="connsiteX1" fmla="*/ 10000 w 10000"/>
              <a:gd name="connsiteY1" fmla="*/ 547 h 10547"/>
              <a:gd name="connsiteX2" fmla="*/ 10000 w 10000"/>
              <a:gd name="connsiteY2" fmla="*/ 10547 h 10547"/>
              <a:gd name="connsiteX3" fmla="*/ 0 w 10000"/>
              <a:gd name="connsiteY3" fmla="*/ 10547 h 10547"/>
              <a:gd name="connsiteX4" fmla="*/ 0 w 10000"/>
              <a:gd name="connsiteY4" fmla="*/ 547 h 10547"/>
              <a:gd name="connsiteX0" fmla="*/ 527 w 10000"/>
              <a:gd name="connsiteY0" fmla="*/ 0 h 10547"/>
              <a:gd name="connsiteX1" fmla="*/ 510 w 10000"/>
              <a:gd name="connsiteY1" fmla="*/ 10273 h 10547"/>
              <a:gd name="connsiteX2" fmla="*/ 0 w 10000"/>
              <a:gd name="connsiteY2" fmla="*/ 1797 h 10547"/>
              <a:gd name="connsiteX3" fmla="*/ 10000 w 10000"/>
              <a:gd name="connsiteY3" fmla="*/ 1797 h 10547"/>
              <a:gd name="connsiteX0" fmla="*/ 0 w 10000"/>
              <a:gd name="connsiteY0" fmla="*/ 547 h 10547"/>
              <a:gd name="connsiteX1" fmla="*/ 10000 w 10000"/>
              <a:gd name="connsiteY1" fmla="*/ 547 h 10547"/>
              <a:gd name="connsiteX2" fmla="*/ 10000 w 10000"/>
              <a:gd name="connsiteY2" fmla="*/ 10547 h 10547"/>
              <a:gd name="connsiteX3" fmla="*/ 0 w 10000"/>
              <a:gd name="connsiteY3" fmla="*/ 10547 h 10547"/>
              <a:gd name="connsiteX4" fmla="*/ 0 w 10000"/>
              <a:gd name="connsiteY4" fmla="*/ 547 h 10547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527 w 10000"/>
              <a:gd name="connsiteY0" fmla="*/ 137 h 10000"/>
              <a:gd name="connsiteX1" fmla="*/ 510 w 10000"/>
              <a:gd name="connsiteY1" fmla="*/ 9726 h 10000"/>
              <a:gd name="connsiteX2" fmla="*/ 0 w 10000"/>
              <a:gd name="connsiteY2" fmla="*/ 1250 h 10000"/>
              <a:gd name="connsiteX3" fmla="*/ 10000 w 10000"/>
              <a:gd name="connsiteY3" fmla="*/ 125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 stroke="0" extrusionOk="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  <a:path w="10000" h="10000" fill="none" extrusionOk="0">
                <a:moveTo>
                  <a:pt x="527" y="137"/>
                </a:moveTo>
                <a:cubicBezTo>
                  <a:pt x="527" y="3470"/>
                  <a:pt x="510" y="6393"/>
                  <a:pt x="510" y="9726"/>
                </a:cubicBezTo>
                <a:moveTo>
                  <a:pt x="0" y="1250"/>
                </a:moveTo>
                <a:lnTo>
                  <a:pt x="10000" y="1250"/>
                </a:lnTo>
              </a:path>
              <a:path w="10000" h="10000" fill="none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華康中黑體" panose="02010609000101010101" pitchFamily="49" charset="-120"/>
              </a:rPr>
              <a:t>　語言消失的原因</a:t>
            </a:r>
            <a:endParaRPr lang="en-US" altLang="zh-TW" sz="5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華康中黑體" panose="02010609000101010101" pitchFamily="49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72741" y="1700808"/>
            <a:ext cx="84477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2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32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2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說這種語言的人消失</a:t>
            </a:r>
            <a:r>
              <a:rPr lang="zh-TW" altLang="zh-TW" sz="32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</a:t>
            </a:r>
            <a:r>
              <a:rPr lang="en-US" altLang="zh-TW" sz="32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2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→族群人口減少，如非洲部落、各國原住民</a:t>
            </a:r>
            <a:endParaRPr lang="en-US" altLang="zh-TW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72741" y="2996952"/>
            <a:ext cx="844773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zh-TW" sz="32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32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2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放棄</a:t>
            </a:r>
            <a:r>
              <a:rPr lang="zh-TW" altLang="zh-TW" sz="32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了自己的母語，轉</a:t>
            </a:r>
            <a:r>
              <a:rPr lang="zh-TW" altLang="zh-TW" sz="32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而使用</a:t>
            </a:r>
            <a:r>
              <a:rPr lang="zh-TW" altLang="zh-TW" sz="32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另一種</a:t>
            </a:r>
            <a:r>
              <a:rPr lang="zh-TW" altLang="zh-TW" sz="32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語言</a:t>
            </a:r>
            <a:r>
              <a:rPr lang="zh-TW" altLang="en-US" sz="32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b="1" dirty="0" smtClean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→經濟發展及全球化的浪潮，人口往都市及進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步國家移動，不得不使用強勢語言。</a:t>
            </a:r>
            <a:endParaRPr lang="en-US" altLang="zh-TW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-120790" y="47251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985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圖: 內部儲存裝置 2"/>
          <p:cNvSpPr/>
          <p:nvPr/>
        </p:nvSpPr>
        <p:spPr>
          <a:xfrm>
            <a:off x="372741" y="188640"/>
            <a:ext cx="8447731" cy="104469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250 w 10000"/>
              <a:gd name="connsiteY0" fmla="*/ 0 h 10000"/>
              <a:gd name="connsiteX1" fmla="*/ 1250 w 10000"/>
              <a:gd name="connsiteY1" fmla="*/ 10000 h 10000"/>
              <a:gd name="connsiteX2" fmla="*/ 0 w 10000"/>
              <a:gd name="connsiteY2" fmla="*/ 1250 h 10000"/>
              <a:gd name="connsiteX3" fmla="*/ 10000 w 10000"/>
              <a:gd name="connsiteY3" fmla="*/ 125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547 h 10547"/>
              <a:gd name="connsiteX1" fmla="*/ 10000 w 10000"/>
              <a:gd name="connsiteY1" fmla="*/ 547 h 10547"/>
              <a:gd name="connsiteX2" fmla="*/ 10000 w 10000"/>
              <a:gd name="connsiteY2" fmla="*/ 10547 h 10547"/>
              <a:gd name="connsiteX3" fmla="*/ 0 w 10000"/>
              <a:gd name="connsiteY3" fmla="*/ 10547 h 10547"/>
              <a:gd name="connsiteX4" fmla="*/ 0 w 10000"/>
              <a:gd name="connsiteY4" fmla="*/ 547 h 10547"/>
              <a:gd name="connsiteX0" fmla="*/ 527 w 10000"/>
              <a:gd name="connsiteY0" fmla="*/ 0 h 10547"/>
              <a:gd name="connsiteX1" fmla="*/ 1250 w 10000"/>
              <a:gd name="connsiteY1" fmla="*/ 10547 h 10547"/>
              <a:gd name="connsiteX2" fmla="*/ 0 w 10000"/>
              <a:gd name="connsiteY2" fmla="*/ 1797 h 10547"/>
              <a:gd name="connsiteX3" fmla="*/ 10000 w 10000"/>
              <a:gd name="connsiteY3" fmla="*/ 1797 h 10547"/>
              <a:gd name="connsiteX0" fmla="*/ 0 w 10000"/>
              <a:gd name="connsiteY0" fmla="*/ 547 h 10547"/>
              <a:gd name="connsiteX1" fmla="*/ 10000 w 10000"/>
              <a:gd name="connsiteY1" fmla="*/ 547 h 10547"/>
              <a:gd name="connsiteX2" fmla="*/ 10000 w 10000"/>
              <a:gd name="connsiteY2" fmla="*/ 10547 h 10547"/>
              <a:gd name="connsiteX3" fmla="*/ 0 w 10000"/>
              <a:gd name="connsiteY3" fmla="*/ 10547 h 10547"/>
              <a:gd name="connsiteX4" fmla="*/ 0 w 10000"/>
              <a:gd name="connsiteY4" fmla="*/ 547 h 10547"/>
              <a:gd name="connsiteX0" fmla="*/ 0 w 10000"/>
              <a:gd name="connsiteY0" fmla="*/ 547 h 10547"/>
              <a:gd name="connsiteX1" fmla="*/ 10000 w 10000"/>
              <a:gd name="connsiteY1" fmla="*/ 547 h 10547"/>
              <a:gd name="connsiteX2" fmla="*/ 10000 w 10000"/>
              <a:gd name="connsiteY2" fmla="*/ 10547 h 10547"/>
              <a:gd name="connsiteX3" fmla="*/ 0 w 10000"/>
              <a:gd name="connsiteY3" fmla="*/ 10547 h 10547"/>
              <a:gd name="connsiteX4" fmla="*/ 0 w 10000"/>
              <a:gd name="connsiteY4" fmla="*/ 547 h 10547"/>
              <a:gd name="connsiteX0" fmla="*/ 527 w 10000"/>
              <a:gd name="connsiteY0" fmla="*/ 0 h 10547"/>
              <a:gd name="connsiteX1" fmla="*/ 510 w 10000"/>
              <a:gd name="connsiteY1" fmla="*/ 10273 h 10547"/>
              <a:gd name="connsiteX2" fmla="*/ 0 w 10000"/>
              <a:gd name="connsiteY2" fmla="*/ 1797 h 10547"/>
              <a:gd name="connsiteX3" fmla="*/ 10000 w 10000"/>
              <a:gd name="connsiteY3" fmla="*/ 1797 h 10547"/>
              <a:gd name="connsiteX0" fmla="*/ 0 w 10000"/>
              <a:gd name="connsiteY0" fmla="*/ 547 h 10547"/>
              <a:gd name="connsiteX1" fmla="*/ 10000 w 10000"/>
              <a:gd name="connsiteY1" fmla="*/ 547 h 10547"/>
              <a:gd name="connsiteX2" fmla="*/ 10000 w 10000"/>
              <a:gd name="connsiteY2" fmla="*/ 10547 h 10547"/>
              <a:gd name="connsiteX3" fmla="*/ 0 w 10000"/>
              <a:gd name="connsiteY3" fmla="*/ 10547 h 10547"/>
              <a:gd name="connsiteX4" fmla="*/ 0 w 10000"/>
              <a:gd name="connsiteY4" fmla="*/ 547 h 10547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527 w 10000"/>
              <a:gd name="connsiteY0" fmla="*/ 137 h 10000"/>
              <a:gd name="connsiteX1" fmla="*/ 510 w 10000"/>
              <a:gd name="connsiteY1" fmla="*/ 9726 h 10000"/>
              <a:gd name="connsiteX2" fmla="*/ 0 w 10000"/>
              <a:gd name="connsiteY2" fmla="*/ 1250 h 10000"/>
              <a:gd name="connsiteX3" fmla="*/ 10000 w 10000"/>
              <a:gd name="connsiteY3" fmla="*/ 125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 stroke="0" extrusionOk="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  <a:path w="10000" h="10000" fill="none" extrusionOk="0">
                <a:moveTo>
                  <a:pt x="527" y="137"/>
                </a:moveTo>
                <a:cubicBezTo>
                  <a:pt x="527" y="3470"/>
                  <a:pt x="510" y="6393"/>
                  <a:pt x="510" y="9726"/>
                </a:cubicBezTo>
                <a:moveTo>
                  <a:pt x="0" y="1250"/>
                </a:moveTo>
                <a:lnTo>
                  <a:pt x="10000" y="1250"/>
                </a:lnTo>
              </a:path>
              <a:path w="10000" h="10000" fill="none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華康中黑體" panose="02010609000101010101" pitchFamily="49" charset="-120"/>
              </a:rPr>
              <a:t>使用閩南語的人口</a:t>
            </a:r>
            <a:endParaRPr lang="en-US" altLang="zh-TW" sz="5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華康中黑體" panose="02010609000101010101" pitchFamily="49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596606" y="4509120"/>
            <a:ext cx="42537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閩南語和客家語則分別以近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千萬及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千萬人列為第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名。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92" y="1298801"/>
            <a:ext cx="4186248" cy="551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4067944" y="6516052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zh-TW" altLang="zh-TW" dirty="0" smtClean="0"/>
              <a:t>國際</a:t>
            </a:r>
            <a:r>
              <a:rPr lang="zh-TW" altLang="zh-TW" dirty="0"/>
              <a:t>夏日語言</a:t>
            </a:r>
            <a:r>
              <a:rPr lang="zh-TW" altLang="zh-TW" dirty="0" smtClean="0"/>
              <a:t>學院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934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圖: 內部儲存裝置 2"/>
          <p:cNvSpPr/>
          <p:nvPr/>
        </p:nvSpPr>
        <p:spPr>
          <a:xfrm>
            <a:off x="372741" y="188640"/>
            <a:ext cx="8447731" cy="104469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250 w 10000"/>
              <a:gd name="connsiteY0" fmla="*/ 0 h 10000"/>
              <a:gd name="connsiteX1" fmla="*/ 1250 w 10000"/>
              <a:gd name="connsiteY1" fmla="*/ 10000 h 10000"/>
              <a:gd name="connsiteX2" fmla="*/ 0 w 10000"/>
              <a:gd name="connsiteY2" fmla="*/ 1250 h 10000"/>
              <a:gd name="connsiteX3" fmla="*/ 10000 w 10000"/>
              <a:gd name="connsiteY3" fmla="*/ 125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547 h 10547"/>
              <a:gd name="connsiteX1" fmla="*/ 10000 w 10000"/>
              <a:gd name="connsiteY1" fmla="*/ 547 h 10547"/>
              <a:gd name="connsiteX2" fmla="*/ 10000 w 10000"/>
              <a:gd name="connsiteY2" fmla="*/ 10547 h 10547"/>
              <a:gd name="connsiteX3" fmla="*/ 0 w 10000"/>
              <a:gd name="connsiteY3" fmla="*/ 10547 h 10547"/>
              <a:gd name="connsiteX4" fmla="*/ 0 w 10000"/>
              <a:gd name="connsiteY4" fmla="*/ 547 h 10547"/>
              <a:gd name="connsiteX0" fmla="*/ 527 w 10000"/>
              <a:gd name="connsiteY0" fmla="*/ 0 h 10547"/>
              <a:gd name="connsiteX1" fmla="*/ 1250 w 10000"/>
              <a:gd name="connsiteY1" fmla="*/ 10547 h 10547"/>
              <a:gd name="connsiteX2" fmla="*/ 0 w 10000"/>
              <a:gd name="connsiteY2" fmla="*/ 1797 h 10547"/>
              <a:gd name="connsiteX3" fmla="*/ 10000 w 10000"/>
              <a:gd name="connsiteY3" fmla="*/ 1797 h 10547"/>
              <a:gd name="connsiteX0" fmla="*/ 0 w 10000"/>
              <a:gd name="connsiteY0" fmla="*/ 547 h 10547"/>
              <a:gd name="connsiteX1" fmla="*/ 10000 w 10000"/>
              <a:gd name="connsiteY1" fmla="*/ 547 h 10547"/>
              <a:gd name="connsiteX2" fmla="*/ 10000 w 10000"/>
              <a:gd name="connsiteY2" fmla="*/ 10547 h 10547"/>
              <a:gd name="connsiteX3" fmla="*/ 0 w 10000"/>
              <a:gd name="connsiteY3" fmla="*/ 10547 h 10547"/>
              <a:gd name="connsiteX4" fmla="*/ 0 w 10000"/>
              <a:gd name="connsiteY4" fmla="*/ 547 h 10547"/>
              <a:gd name="connsiteX0" fmla="*/ 0 w 10000"/>
              <a:gd name="connsiteY0" fmla="*/ 547 h 10547"/>
              <a:gd name="connsiteX1" fmla="*/ 10000 w 10000"/>
              <a:gd name="connsiteY1" fmla="*/ 547 h 10547"/>
              <a:gd name="connsiteX2" fmla="*/ 10000 w 10000"/>
              <a:gd name="connsiteY2" fmla="*/ 10547 h 10547"/>
              <a:gd name="connsiteX3" fmla="*/ 0 w 10000"/>
              <a:gd name="connsiteY3" fmla="*/ 10547 h 10547"/>
              <a:gd name="connsiteX4" fmla="*/ 0 w 10000"/>
              <a:gd name="connsiteY4" fmla="*/ 547 h 10547"/>
              <a:gd name="connsiteX0" fmla="*/ 527 w 10000"/>
              <a:gd name="connsiteY0" fmla="*/ 0 h 10547"/>
              <a:gd name="connsiteX1" fmla="*/ 510 w 10000"/>
              <a:gd name="connsiteY1" fmla="*/ 10273 h 10547"/>
              <a:gd name="connsiteX2" fmla="*/ 0 w 10000"/>
              <a:gd name="connsiteY2" fmla="*/ 1797 h 10547"/>
              <a:gd name="connsiteX3" fmla="*/ 10000 w 10000"/>
              <a:gd name="connsiteY3" fmla="*/ 1797 h 10547"/>
              <a:gd name="connsiteX0" fmla="*/ 0 w 10000"/>
              <a:gd name="connsiteY0" fmla="*/ 547 h 10547"/>
              <a:gd name="connsiteX1" fmla="*/ 10000 w 10000"/>
              <a:gd name="connsiteY1" fmla="*/ 547 h 10547"/>
              <a:gd name="connsiteX2" fmla="*/ 10000 w 10000"/>
              <a:gd name="connsiteY2" fmla="*/ 10547 h 10547"/>
              <a:gd name="connsiteX3" fmla="*/ 0 w 10000"/>
              <a:gd name="connsiteY3" fmla="*/ 10547 h 10547"/>
              <a:gd name="connsiteX4" fmla="*/ 0 w 10000"/>
              <a:gd name="connsiteY4" fmla="*/ 547 h 10547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527 w 10000"/>
              <a:gd name="connsiteY0" fmla="*/ 137 h 10000"/>
              <a:gd name="connsiteX1" fmla="*/ 510 w 10000"/>
              <a:gd name="connsiteY1" fmla="*/ 9726 h 10000"/>
              <a:gd name="connsiteX2" fmla="*/ 0 w 10000"/>
              <a:gd name="connsiteY2" fmla="*/ 1250 h 10000"/>
              <a:gd name="connsiteX3" fmla="*/ 10000 w 10000"/>
              <a:gd name="connsiteY3" fmla="*/ 125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 stroke="0" extrusionOk="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  <a:path w="10000" h="10000" fill="none" extrusionOk="0">
                <a:moveTo>
                  <a:pt x="527" y="137"/>
                </a:moveTo>
                <a:cubicBezTo>
                  <a:pt x="527" y="3470"/>
                  <a:pt x="510" y="6393"/>
                  <a:pt x="510" y="9726"/>
                </a:cubicBezTo>
                <a:moveTo>
                  <a:pt x="0" y="1250"/>
                </a:moveTo>
                <a:lnTo>
                  <a:pt x="10000" y="1250"/>
                </a:lnTo>
              </a:path>
              <a:path w="10000" h="10000" fill="none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華康中黑體" panose="02010609000101010101" pitchFamily="49" charset="-120"/>
              </a:rPr>
              <a:t>語言的生命力</a:t>
            </a:r>
            <a:endParaRPr lang="en-US" altLang="zh-TW" sz="5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華康中黑體" panose="02010609000101010101" pitchFamily="49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72741" y="1700808"/>
            <a:ext cx="84477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zh-TW" altLang="zh-TW" sz="36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語言的生命力在於世代的傳承，而不在</a:t>
            </a:r>
            <a:r>
              <a:rPr lang="zh-TW" altLang="en-US" sz="36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en-US" altLang="zh-TW" sz="36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36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於人數</a:t>
            </a:r>
            <a:endParaRPr lang="en-US" altLang="zh-TW" sz="3600" b="1" dirty="0" smtClean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zh-TW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小的語言可以很有活力</a:t>
            </a:r>
            <a:endParaRPr lang="en-US" altLang="zh-TW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zh-TW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大的語言也可以很脆弱</a:t>
            </a:r>
            <a:endParaRPr lang="zh-TW" altLang="en-US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516757" y="4869160"/>
            <a:ext cx="8231707" cy="16433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zh-TW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國有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1000</a:t>
            </a:r>
            <a:r>
              <a:rPr lang="zh-TW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萬滿族人，但能說滿語的人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現今會說的人只剩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多人，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當這些</a:t>
            </a:r>
            <a:r>
              <a:rPr lang="zh-TW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老人的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逝去</a:t>
            </a:r>
            <a:r>
              <a:rPr lang="zh-TW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，滿語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也</a:t>
            </a:r>
            <a:r>
              <a:rPr lang="zh-TW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跟著成為過去式</a:t>
            </a:r>
            <a:r>
              <a:rPr lang="zh-TW" altLang="zh-TW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283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1647825" y="1109589"/>
            <a:ext cx="5372447" cy="6999931"/>
            <a:chOff x="1647825" y="-116427"/>
            <a:chExt cx="5372447" cy="6999931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7825" y="-116427"/>
              <a:ext cx="5372447" cy="699993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群組 5"/>
            <p:cNvGrpSpPr/>
            <p:nvPr/>
          </p:nvGrpSpPr>
          <p:grpSpPr>
            <a:xfrm>
              <a:off x="1746091" y="806226"/>
              <a:ext cx="5200432" cy="4791551"/>
              <a:chOff x="1746091" y="806226"/>
              <a:chExt cx="5200432" cy="4791551"/>
            </a:xfrm>
          </p:grpSpPr>
          <p:sp>
            <p:nvSpPr>
              <p:cNvPr id="4" name="圓角矩形圖說文字 3"/>
              <p:cNvSpPr/>
              <p:nvPr/>
            </p:nvSpPr>
            <p:spPr>
              <a:xfrm>
                <a:off x="2951820" y="806226"/>
                <a:ext cx="3276364" cy="612648"/>
              </a:xfrm>
              <a:prstGeom prst="wedgeRoundRectCallout">
                <a:avLst>
                  <a:gd name="adj1" fmla="val -58108"/>
                  <a:gd name="adj2" fmla="val 37625"/>
                  <a:gd name="adj3" fmla="val 1666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TW" altLang="en-US" sz="2400" dirty="0" smtClean="0">
                    <a:solidFill>
                      <a:schemeClr val="tx1"/>
                    </a:solidFill>
                    <a:latin typeface="+mn-ea"/>
                    <a:ea typeface="華康中黑體" panose="02010609000101010101" pitchFamily="49" charset="-120"/>
                  </a:rPr>
                  <a:t>課本要道地的閩南語</a:t>
                </a:r>
                <a:endParaRPr lang="zh-TW" altLang="en-US" sz="2400" dirty="0">
                  <a:solidFill>
                    <a:schemeClr val="tx1"/>
                  </a:solidFill>
                  <a:latin typeface="+mn-ea"/>
                  <a:ea typeface="華康中黑體" panose="02010609000101010101" pitchFamily="49" charset="-120"/>
                </a:endParaRPr>
              </a:p>
            </p:txBody>
          </p:sp>
          <p:sp>
            <p:nvSpPr>
              <p:cNvPr id="8" name="圓角矩形圖說文字 7"/>
              <p:cNvSpPr/>
              <p:nvPr/>
            </p:nvSpPr>
            <p:spPr>
              <a:xfrm>
                <a:off x="2951820" y="1618158"/>
                <a:ext cx="2700300" cy="612648"/>
              </a:xfrm>
              <a:prstGeom prst="wedgeRoundRectCallout">
                <a:avLst>
                  <a:gd name="adj1" fmla="val -58108"/>
                  <a:gd name="adj2" fmla="val 37625"/>
                  <a:gd name="adj3" fmla="val 1666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TW" altLang="en-US" sz="2400" dirty="0" smtClean="0">
                    <a:solidFill>
                      <a:schemeClr val="tx1"/>
                    </a:solidFill>
                    <a:latin typeface="+mn-ea"/>
                    <a:ea typeface="華康中黑體" panose="02010609000101010101" pitchFamily="49" charset="-120"/>
                  </a:rPr>
                  <a:t>多一點傳統的內容</a:t>
                </a:r>
                <a:endParaRPr lang="zh-TW" altLang="en-US" sz="2400" dirty="0">
                  <a:solidFill>
                    <a:schemeClr val="tx1"/>
                  </a:solidFill>
                  <a:latin typeface="+mn-ea"/>
                  <a:ea typeface="華康中黑體" panose="02010609000101010101" pitchFamily="49" charset="-120"/>
                </a:endParaRPr>
              </a:p>
            </p:txBody>
          </p:sp>
          <p:sp>
            <p:nvSpPr>
              <p:cNvPr id="9" name="圓角矩形圖說文字 8"/>
              <p:cNvSpPr/>
              <p:nvPr/>
            </p:nvSpPr>
            <p:spPr>
              <a:xfrm>
                <a:off x="2987824" y="2384304"/>
                <a:ext cx="1548172" cy="612648"/>
              </a:xfrm>
              <a:prstGeom prst="wedgeRoundRectCallout">
                <a:avLst>
                  <a:gd name="adj1" fmla="val -60788"/>
                  <a:gd name="adj2" fmla="val 40113"/>
                  <a:gd name="adj3" fmla="val 1666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TW" altLang="en-US" sz="2400" dirty="0" smtClean="0">
                    <a:solidFill>
                      <a:schemeClr val="tx1"/>
                    </a:solidFill>
                    <a:latin typeface="+mn-ea"/>
                    <a:ea typeface="華康中黑體" panose="02010609000101010101" pitchFamily="49" charset="-120"/>
                  </a:rPr>
                  <a:t>要生活化</a:t>
                </a:r>
                <a:endParaRPr lang="zh-TW" altLang="en-US" sz="2400" dirty="0">
                  <a:solidFill>
                    <a:schemeClr val="tx1"/>
                  </a:solidFill>
                  <a:latin typeface="+mn-ea"/>
                  <a:ea typeface="華康中黑體" panose="02010609000101010101" pitchFamily="49" charset="-120"/>
                </a:endParaRPr>
              </a:p>
            </p:txBody>
          </p:sp>
          <p:sp>
            <p:nvSpPr>
              <p:cNvPr id="10" name="圓角矩形圖說文字 9"/>
              <p:cNvSpPr/>
              <p:nvPr/>
            </p:nvSpPr>
            <p:spPr>
              <a:xfrm>
                <a:off x="3009752" y="3176392"/>
                <a:ext cx="2498352" cy="612648"/>
              </a:xfrm>
              <a:prstGeom prst="wedgeRoundRectCallout">
                <a:avLst>
                  <a:gd name="adj1" fmla="val -58108"/>
                  <a:gd name="adj2" fmla="val 37625"/>
                  <a:gd name="adj3" fmla="val 1666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TW" altLang="en-US" sz="2400" dirty="0" smtClean="0">
                    <a:solidFill>
                      <a:schemeClr val="tx1"/>
                    </a:solidFill>
                    <a:latin typeface="+mn-ea"/>
                    <a:ea typeface="華康中黑體" panose="02010609000101010101" pitchFamily="49" charset="-120"/>
                  </a:rPr>
                  <a:t>要小朋友有興趣</a:t>
                </a:r>
                <a:endParaRPr lang="zh-TW" altLang="en-US" sz="2400" dirty="0">
                  <a:solidFill>
                    <a:schemeClr val="tx1"/>
                  </a:solidFill>
                  <a:latin typeface="+mn-ea"/>
                  <a:ea typeface="華康中黑體" panose="02010609000101010101" pitchFamily="49" charset="-120"/>
                </a:endParaRPr>
              </a:p>
            </p:txBody>
          </p:sp>
          <p:sp>
            <p:nvSpPr>
              <p:cNvPr id="11" name="圓角矩形圖說文字 10"/>
              <p:cNvSpPr/>
              <p:nvPr/>
            </p:nvSpPr>
            <p:spPr>
              <a:xfrm>
                <a:off x="3059832" y="3968480"/>
                <a:ext cx="1199096" cy="612648"/>
              </a:xfrm>
              <a:prstGeom prst="wedgeRoundRectCallout">
                <a:avLst>
                  <a:gd name="adj1" fmla="val -60788"/>
                  <a:gd name="adj2" fmla="val 40113"/>
                  <a:gd name="adj3" fmla="val 1666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TW" altLang="en-US" sz="2400" dirty="0" smtClean="0">
                    <a:solidFill>
                      <a:schemeClr val="tx1"/>
                    </a:solidFill>
                    <a:latin typeface="+mn-ea"/>
                    <a:ea typeface="華康中黑體" panose="02010609000101010101" pitchFamily="49" charset="-120"/>
                  </a:rPr>
                  <a:t>要實用</a:t>
                </a:r>
                <a:endParaRPr lang="zh-TW" altLang="en-US" sz="2400" dirty="0">
                  <a:solidFill>
                    <a:schemeClr val="tx1"/>
                  </a:solidFill>
                  <a:latin typeface="+mn-ea"/>
                  <a:ea typeface="華康中黑體" panose="02010609000101010101" pitchFamily="49" charset="-120"/>
                </a:endParaRPr>
              </a:p>
            </p:txBody>
          </p:sp>
          <p:sp>
            <p:nvSpPr>
              <p:cNvPr id="12" name="圓角矩形圖說文字 11"/>
              <p:cNvSpPr/>
              <p:nvPr/>
            </p:nvSpPr>
            <p:spPr>
              <a:xfrm>
                <a:off x="3059832" y="4760568"/>
                <a:ext cx="2952328" cy="612648"/>
              </a:xfrm>
              <a:prstGeom prst="wedgeRoundRectCallout">
                <a:avLst>
                  <a:gd name="adj1" fmla="val -60788"/>
                  <a:gd name="adj2" fmla="val 40113"/>
                  <a:gd name="adj3" fmla="val 1666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TW" altLang="en-US" sz="2400" dirty="0" smtClean="0">
                    <a:solidFill>
                      <a:schemeClr val="tx1"/>
                    </a:solidFill>
                    <a:latin typeface="+mn-ea"/>
                    <a:ea typeface="華康中黑體" panose="02010609000101010101" pitchFamily="49" charset="-120"/>
                  </a:rPr>
                  <a:t>多</a:t>
                </a:r>
                <a:r>
                  <a:rPr lang="zh-TW" altLang="en-US" sz="2400" smtClean="0">
                    <a:solidFill>
                      <a:schemeClr val="tx1"/>
                    </a:solidFill>
                    <a:latin typeface="+mn-ea"/>
                    <a:ea typeface="華康中黑體" panose="02010609000101010101" pitchFamily="49" charset="-120"/>
                  </a:rPr>
                  <a:t>一點現代的東西</a:t>
                </a:r>
                <a:endParaRPr lang="zh-TW" altLang="en-US" sz="2400" dirty="0">
                  <a:solidFill>
                    <a:schemeClr val="tx1"/>
                  </a:solidFill>
                  <a:latin typeface="+mn-ea"/>
                  <a:ea typeface="華康中黑體" panose="02010609000101010101" pitchFamily="49" charset="-120"/>
                </a:endParaRPr>
              </a:p>
            </p:txBody>
          </p:sp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6091" y="920492"/>
                <a:ext cx="758989" cy="706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5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3532" y="1753384"/>
                <a:ext cx="671068" cy="646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6" name="Picture 8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4169" y="2512328"/>
                <a:ext cx="710912" cy="6645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7" name="Picture 9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9352" y="3272575"/>
                <a:ext cx="674416" cy="6258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8" name="Picture 10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5696" y="4070104"/>
                <a:ext cx="695729" cy="7270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9" name="Picture 11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0936" y="5000814"/>
                <a:ext cx="623664" cy="596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文字方塊 4"/>
              <p:cNvSpPr txBox="1"/>
              <p:nvPr/>
            </p:nvSpPr>
            <p:spPr>
              <a:xfrm>
                <a:off x="6300192" y="1052736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已讀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0" name="文字方塊 19"/>
              <p:cNvSpPr txBox="1"/>
              <p:nvPr/>
            </p:nvSpPr>
            <p:spPr>
              <a:xfrm>
                <a:off x="5772864" y="1847410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已讀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" name="文字方塊 20"/>
              <p:cNvSpPr txBox="1"/>
              <p:nvPr/>
            </p:nvSpPr>
            <p:spPr>
              <a:xfrm>
                <a:off x="4778419" y="2581900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已讀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文字方塊 21"/>
              <p:cNvSpPr txBox="1"/>
              <p:nvPr/>
            </p:nvSpPr>
            <p:spPr>
              <a:xfrm>
                <a:off x="5591725" y="3400813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已讀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" name="文字方塊 22"/>
              <p:cNvSpPr txBox="1"/>
              <p:nvPr/>
            </p:nvSpPr>
            <p:spPr>
              <a:xfrm>
                <a:off x="4355976" y="4211796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已讀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" name="文字方塊 23"/>
              <p:cNvSpPr txBox="1"/>
              <p:nvPr/>
            </p:nvSpPr>
            <p:spPr>
              <a:xfrm>
                <a:off x="6096029" y="5000814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已讀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27" name="流程圖: 內部儲存裝置 2"/>
          <p:cNvSpPr/>
          <p:nvPr/>
        </p:nvSpPr>
        <p:spPr>
          <a:xfrm>
            <a:off x="372741" y="80048"/>
            <a:ext cx="8447731" cy="104469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250 w 10000"/>
              <a:gd name="connsiteY0" fmla="*/ 0 h 10000"/>
              <a:gd name="connsiteX1" fmla="*/ 1250 w 10000"/>
              <a:gd name="connsiteY1" fmla="*/ 10000 h 10000"/>
              <a:gd name="connsiteX2" fmla="*/ 0 w 10000"/>
              <a:gd name="connsiteY2" fmla="*/ 1250 h 10000"/>
              <a:gd name="connsiteX3" fmla="*/ 10000 w 10000"/>
              <a:gd name="connsiteY3" fmla="*/ 125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547 h 10547"/>
              <a:gd name="connsiteX1" fmla="*/ 10000 w 10000"/>
              <a:gd name="connsiteY1" fmla="*/ 547 h 10547"/>
              <a:gd name="connsiteX2" fmla="*/ 10000 w 10000"/>
              <a:gd name="connsiteY2" fmla="*/ 10547 h 10547"/>
              <a:gd name="connsiteX3" fmla="*/ 0 w 10000"/>
              <a:gd name="connsiteY3" fmla="*/ 10547 h 10547"/>
              <a:gd name="connsiteX4" fmla="*/ 0 w 10000"/>
              <a:gd name="connsiteY4" fmla="*/ 547 h 10547"/>
              <a:gd name="connsiteX0" fmla="*/ 527 w 10000"/>
              <a:gd name="connsiteY0" fmla="*/ 0 h 10547"/>
              <a:gd name="connsiteX1" fmla="*/ 1250 w 10000"/>
              <a:gd name="connsiteY1" fmla="*/ 10547 h 10547"/>
              <a:gd name="connsiteX2" fmla="*/ 0 w 10000"/>
              <a:gd name="connsiteY2" fmla="*/ 1797 h 10547"/>
              <a:gd name="connsiteX3" fmla="*/ 10000 w 10000"/>
              <a:gd name="connsiteY3" fmla="*/ 1797 h 10547"/>
              <a:gd name="connsiteX0" fmla="*/ 0 w 10000"/>
              <a:gd name="connsiteY0" fmla="*/ 547 h 10547"/>
              <a:gd name="connsiteX1" fmla="*/ 10000 w 10000"/>
              <a:gd name="connsiteY1" fmla="*/ 547 h 10547"/>
              <a:gd name="connsiteX2" fmla="*/ 10000 w 10000"/>
              <a:gd name="connsiteY2" fmla="*/ 10547 h 10547"/>
              <a:gd name="connsiteX3" fmla="*/ 0 w 10000"/>
              <a:gd name="connsiteY3" fmla="*/ 10547 h 10547"/>
              <a:gd name="connsiteX4" fmla="*/ 0 w 10000"/>
              <a:gd name="connsiteY4" fmla="*/ 547 h 10547"/>
              <a:gd name="connsiteX0" fmla="*/ 0 w 10000"/>
              <a:gd name="connsiteY0" fmla="*/ 547 h 10547"/>
              <a:gd name="connsiteX1" fmla="*/ 10000 w 10000"/>
              <a:gd name="connsiteY1" fmla="*/ 547 h 10547"/>
              <a:gd name="connsiteX2" fmla="*/ 10000 w 10000"/>
              <a:gd name="connsiteY2" fmla="*/ 10547 h 10547"/>
              <a:gd name="connsiteX3" fmla="*/ 0 w 10000"/>
              <a:gd name="connsiteY3" fmla="*/ 10547 h 10547"/>
              <a:gd name="connsiteX4" fmla="*/ 0 w 10000"/>
              <a:gd name="connsiteY4" fmla="*/ 547 h 10547"/>
              <a:gd name="connsiteX0" fmla="*/ 527 w 10000"/>
              <a:gd name="connsiteY0" fmla="*/ 0 h 10547"/>
              <a:gd name="connsiteX1" fmla="*/ 510 w 10000"/>
              <a:gd name="connsiteY1" fmla="*/ 10273 h 10547"/>
              <a:gd name="connsiteX2" fmla="*/ 0 w 10000"/>
              <a:gd name="connsiteY2" fmla="*/ 1797 h 10547"/>
              <a:gd name="connsiteX3" fmla="*/ 10000 w 10000"/>
              <a:gd name="connsiteY3" fmla="*/ 1797 h 10547"/>
              <a:gd name="connsiteX0" fmla="*/ 0 w 10000"/>
              <a:gd name="connsiteY0" fmla="*/ 547 h 10547"/>
              <a:gd name="connsiteX1" fmla="*/ 10000 w 10000"/>
              <a:gd name="connsiteY1" fmla="*/ 547 h 10547"/>
              <a:gd name="connsiteX2" fmla="*/ 10000 w 10000"/>
              <a:gd name="connsiteY2" fmla="*/ 10547 h 10547"/>
              <a:gd name="connsiteX3" fmla="*/ 0 w 10000"/>
              <a:gd name="connsiteY3" fmla="*/ 10547 h 10547"/>
              <a:gd name="connsiteX4" fmla="*/ 0 w 10000"/>
              <a:gd name="connsiteY4" fmla="*/ 547 h 10547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527 w 10000"/>
              <a:gd name="connsiteY0" fmla="*/ 137 h 10000"/>
              <a:gd name="connsiteX1" fmla="*/ 510 w 10000"/>
              <a:gd name="connsiteY1" fmla="*/ 9726 h 10000"/>
              <a:gd name="connsiteX2" fmla="*/ 0 w 10000"/>
              <a:gd name="connsiteY2" fmla="*/ 1250 h 10000"/>
              <a:gd name="connsiteX3" fmla="*/ 10000 w 10000"/>
              <a:gd name="connsiteY3" fmla="*/ 125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 stroke="0" extrusionOk="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  <a:path w="10000" h="10000" fill="none" extrusionOk="0">
                <a:moveTo>
                  <a:pt x="527" y="137"/>
                </a:moveTo>
                <a:cubicBezTo>
                  <a:pt x="527" y="3470"/>
                  <a:pt x="510" y="6393"/>
                  <a:pt x="510" y="9726"/>
                </a:cubicBezTo>
                <a:moveTo>
                  <a:pt x="0" y="1250"/>
                </a:moveTo>
                <a:lnTo>
                  <a:pt x="10000" y="1250"/>
                </a:lnTo>
              </a:path>
              <a:path w="10000" h="10000" fill="none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華康中黑體" panose="02010609000101010101" pitchFamily="49" charset="-120"/>
              </a:rPr>
              <a:t>大家想要的都不太一樣！</a:t>
            </a:r>
            <a:endParaRPr lang="en-US" altLang="zh-TW" sz="5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華康中黑體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8413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圖: 內部儲存裝置 2"/>
          <p:cNvSpPr/>
          <p:nvPr/>
        </p:nvSpPr>
        <p:spPr>
          <a:xfrm>
            <a:off x="372741" y="80048"/>
            <a:ext cx="8447731" cy="104469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250 w 10000"/>
              <a:gd name="connsiteY0" fmla="*/ 0 h 10000"/>
              <a:gd name="connsiteX1" fmla="*/ 1250 w 10000"/>
              <a:gd name="connsiteY1" fmla="*/ 10000 h 10000"/>
              <a:gd name="connsiteX2" fmla="*/ 0 w 10000"/>
              <a:gd name="connsiteY2" fmla="*/ 1250 h 10000"/>
              <a:gd name="connsiteX3" fmla="*/ 10000 w 10000"/>
              <a:gd name="connsiteY3" fmla="*/ 125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547 h 10547"/>
              <a:gd name="connsiteX1" fmla="*/ 10000 w 10000"/>
              <a:gd name="connsiteY1" fmla="*/ 547 h 10547"/>
              <a:gd name="connsiteX2" fmla="*/ 10000 w 10000"/>
              <a:gd name="connsiteY2" fmla="*/ 10547 h 10547"/>
              <a:gd name="connsiteX3" fmla="*/ 0 w 10000"/>
              <a:gd name="connsiteY3" fmla="*/ 10547 h 10547"/>
              <a:gd name="connsiteX4" fmla="*/ 0 w 10000"/>
              <a:gd name="connsiteY4" fmla="*/ 547 h 10547"/>
              <a:gd name="connsiteX0" fmla="*/ 527 w 10000"/>
              <a:gd name="connsiteY0" fmla="*/ 0 h 10547"/>
              <a:gd name="connsiteX1" fmla="*/ 1250 w 10000"/>
              <a:gd name="connsiteY1" fmla="*/ 10547 h 10547"/>
              <a:gd name="connsiteX2" fmla="*/ 0 w 10000"/>
              <a:gd name="connsiteY2" fmla="*/ 1797 h 10547"/>
              <a:gd name="connsiteX3" fmla="*/ 10000 w 10000"/>
              <a:gd name="connsiteY3" fmla="*/ 1797 h 10547"/>
              <a:gd name="connsiteX0" fmla="*/ 0 w 10000"/>
              <a:gd name="connsiteY0" fmla="*/ 547 h 10547"/>
              <a:gd name="connsiteX1" fmla="*/ 10000 w 10000"/>
              <a:gd name="connsiteY1" fmla="*/ 547 h 10547"/>
              <a:gd name="connsiteX2" fmla="*/ 10000 w 10000"/>
              <a:gd name="connsiteY2" fmla="*/ 10547 h 10547"/>
              <a:gd name="connsiteX3" fmla="*/ 0 w 10000"/>
              <a:gd name="connsiteY3" fmla="*/ 10547 h 10547"/>
              <a:gd name="connsiteX4" fmla="*/ 0 w 10000"/>
              <a:gd name="connsiteY4" fmla="*/ 547 h 10547"/>
              <a:gd name="connsiteX0" fmla="*/ 0 w 10000"/>
              <a:gd name="connsiteY0" fmla="*/ 547 h 10547"/>
              <a:gd name="connsiteX1" fmla="*/ 10000 w 10000"/>
              <a:gd name="connsiteY1" fmla="*/ 547 h 10547"/>
              <a:gd name="connsiteX2" fmla="*/ 10000 w 10000"/>
              <a:gd name="connsiteY2" fmla="*/ 10547 h 10547"/>
              <a:gd name="connsiteX3" fmla="*/ 0 w 10000"/>
              <a:gd name="connsiteY3" fmla="*/ 10547 h 10547"/>
              <a:gd name="connsiteX4" fmla="*/ 0 w 10000"/>
              <a:gd name="connsiteY4" fmla="*/ 547 h 10547"/>
              <a:gd name="connsiteX0" fmla="*/ 527 w 10000"/>
              <a:gd name="connsiteY0" fmla="*/ 0 h 10547"/>
              <a:gd name="connsiteX1" fmla="*/ 510 w 10000"/>
              <a:gd name="connsiteY1" fmla="*/ 10273 h 10547"/>
              <a:gd name="connsiteX2" fmla="*/ 0 w 10000"/>
              <a:gd name="connsiteY2" fmla="*/ 1797 h 10547"/>
              <a:gd name="connsiteX3" fmla="*/ 10000 w 10000"/>
              <a:gd name="connsiteY3" fmla="*/ 1797 h 10547"/>
              <a:gd name="connsiteX0" fmla="*/ 0 w 10000"/>
              <a:gd name="connsiteY0" fmla="*/ 547 h 10547"/>
              <a:gd name="connsiteX1" fmla="*/ 10000 w 10000"/>
              <a:gd name="connsiteY1" fmla="*/ 547 h 10547"/>
              <a:gd name="connsiteX2" fmla="*/ 10000 w 10000"/>
              <a:gd name="connsiteY2" fmla="*/ 10547 h 10547"/>
              <a:gd name="connsiteX3" fmla="*/ 0 w 10000"/>
              <a:gd name="connsiteY3" fmla="*/ 10547 h 10547"/>
              <a:gd name="connsiteX4" fmla="*/ 0 w 10000"/>
              <a:gd name="connsiteY4" fmla="*/ 547 h 10547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527 w 10000"/>
              <a:gd name="connsiteY0" fmla="*/ 137 h 10000"/>
              <a:gd name="connsiteX1" fmla="*/ 510 w 10000"/>
              <a:gd name="connsiteY1" fmla="*/ 9726 h 10000"/>
              <a:gd name="connsiteX2" fmla="*/ 0 w 10000"/>
              <a:gd name="connsiteY2" fmla="*/ 1250 h 10000"/>
              <a:gd name="connsiteX3" fmla="*/ 10000 w 10000"/>
              <a:gd name="connsiteY3" fmla="*/ 125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 stroke="0" extrusionOk="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  <a:path w="10000" h="10000" fill="none" extrusionOk="0">
                <a:moveTo>
                  <a:pt x="527" y="137"/>
                </a:moveTo>
                <a:cubicBezTo>
                  <a:pt x="527" y="3470"/>
                  <a:pt x="510" y="6393"/>
                  <a:pt x="510" y="9726"/>
                </a:cubicBezTo>
                <a:moveTo>
                  <a:pt x="0" y="1250"/>
                </a:moveTo>
                <a:lnTo>
                  <a:pt x="10000" y="1250"/>
                </a:lnTo>
              </a:path>
              <a:path w="10000" h="10000" fill="none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華康中黑體" panose="02010609000101010101" pitchFamily="49" charset="-120"/>
              </a:rPr>
              <a:t>該聽什麼樣的意見呢？</a:t>
            </a:r>
            <a:endParaRPr lang="en-US" altLang="zh-TW" sz="5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華康中黑體" panose="02010609000101010101" pitchFamily="49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179512" y="1109589"/>
            <a:ext cx="5372447" cy="6999931"/>
            <a:chOff x="1647825" y="-116427"/>
            <a:chExt cx="5372447" cy="6999931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7825" y="-116427"/>
              <a:ext cx="5372447" cy="699993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群組 6"/>
            <p:cNvGrpSpPr/>
            <p:nvPr/>
          </p:nvGrpSpPr>
          <p:grpSpPr>
            <a:xfrm>
              <a:off x="1746091" y="806226"/>
              <a:ext cx="5200432" cy="4791551"/>
              <a:chOff x="1746091" y="806226"/>
              <a:chExt cx="5200432" cy="4791551"/>
            </a:xfrm>
          </p:grpSpPr>
          <p:sp>
            <p:nvSpPr>
              <p:cNvPr id="8" name="圓角矩形圖說文字 7"/>
              <p:cNvSpPr/>
              <p:nvPr/>
            </p:nvSpPr>
            <p:spPr>
              <a:xfrm>
                <a:off x="2951820" y="806226"/>
                <a:ext cx="3276364" cy="612648"/>
              </a:xfrm>
              <a:prstGeom prst="wedgeRoundRectCallout">
                <a:avLst>
                  <a:gd name="adj1" fmla="val -58108"/>
                  <a:gd name="adj2" fmla="val 37625"/>
                  <a:gd name="adj3" fmla="val 1666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TW" altLang="en-US" sz="2400" dirty="0" smtClean="0">
                    <a:solidFill>
                      <a:schemeClr val="tx1"/>
                    </a:solidFill>
                    <a:latin typeface="+mn-ea"/>
                    <a:ea typeface="華康中黑體" panose="02010609000101010101" pitchFamily="49" charset="-120"/>
                  </a:rPr>
                  <a:t>課本要道地的閩南語</a:t>
                </a:r>
                <a:endParaRPr lang="zh-TW" altLang="en-US" sz="2400" dirty="0">
                  <a:solidFill>
                    <a:schemeClr val="tx1"/>
                  </a:solidFill>
                  <a:latin typeface="+mn-ea"/>
                  <a:ea typeface="華康中黑體" panose="02010609000101010101" pitchFamily="49" charset="-120"/>
                </a:endParaRPr>
              </a:p>
            </p:txBody>
          </p:sp>
          <p:sp>
            <p:nvSpPr>
              <p:cNvPr id="9" name="圓角矩形圖說文字 8"/>
              <p:cNvSpPr/>
              <p:nvPr/>
            </p:nvSpPr>
            <p:spPr>
              <a:xfrm>
                <a:off x="2951820" y="1618158"/>
                <a:ext cx="2700300" cy="612648"/>
              </a:xfrm>
              <a:prstGeom prst="wedgeRoundRectCallout">
                <a:avLst>
                  <a:gd name="adj1" fmla="val -58108"/>
                  <a:gd name="adj2" fmla="val 37625"/>
                  <a:gd name="adj3" fmla="val 1666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TW" altLang="en-US" sz="2400" dirty="0" smtClean="0">
                    <a:solidFill>
                      <a:schemeClr val="tx1"/>
                    </a:solidFill>
                    <a:latin typeface="+mn-ea"/>
                    <a:ea typeface="華康中黑體" panose="02010609000101010101" pitchFamily="49" charset="-120"/>
                  </a:rPr>
                  <a:t>多一點傳統的內容</a:t>
                </a:r>
                <a:endParaRPr lang="zh-TW" altLang="en-US" sz="2400" dirty="0">
                  <a:solidFill>
                    <a:schemeClr val="tx1"/>
                  </a:solidFill>
                  <a:latin typeface="+mn-ea"/>
                  <a:ea typeface="華康中黑體" panose="02010609000101010101" pitchFamily="49" charset="-120"/>
                </a:endParaRPr>
              </a:p>
            </p:txBody>
          </p:sp>
          <p:sp>
            <p:nvSpPr>
              <p:cNvPr id="10" name="圓角矩形圖說文字 9"/>
              <p:cNvSpPr/>
              <p:nvPr/>
            </p:nvSpPr>
            <p:spPr>
              <a:xfrm>
                <a:off x="2987824" y="2384304"/>
                <a:ext cx="1548172" cy="612648"/>
              </a:xfrm>
              <a:prstGeom prst="wedgeRoundRectCallout">
                <a:avLst>
                  <a:gd name="adj1" fmla="val -60788"/>
                  <a:gd name="adj2" fmla="val 40113"/>
                  <a:gd name="adj3" fmla="val 1666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TW" altLang="en-US" sz="2400" dirty="0" smtClean="0">
                    <a:solidFill>
                      <a:schemeClr val="tx1"/>
                    </a:solidFill>
                    <a:latin typeface="+mn-ea"/>
                    <a:ea typeface="華康中黑體" panose="02010609000101010101" pitchFamily="49" charset="-120"/>
                  </a:rPr>
                  <a:t>要生活化</a:t>
                </a:r>
                <a:endParaRPr lang="zh-TW" altLang="en-US" sz="2400" dirty="0">
                  <a:solidFill>
                    <a:schemeClr val="tx1"/>
                  </a:solidFill>
                  <a:latin typeface="+mn-ea"/>
                  <a:ea typeface="華康中黑體" panose="02010609000101010101" pitchFamily="49" charset="-120"/>
                </a:endParaRPr>
              </a:p>
            </p:txBody>
          </p:sp>
          <p:sp>
            <p:nvSpPr>
              <p:cNvPr id="11" name="圓角矩形圖說文字 10"/>
              <p:cNvSpPr/>
              <p:nvPr/>
            </p:nvSpPr>
            <p:spPr>
              <a:xfrm>
                <a:off x="3009752" y="3176392"/>
                <a:ext cx="2498352" cy="612648"/>
              </a:xfrm>
              <a:prstGeom prst="wedgeRoundRectCallout">
                <a:avLst>
                  <a:gd name="adj1" fmla="val -58108"/>
                  <a:gd name="adj2" fmla="val 37625"/>
                  <a:gd name="adj3" fmla="val 1666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TW" altLang="en-US" sz="2400" dirty="0" smtClean="0">
                    <a:solidFill>
                      <a:schemeClr val="tx1"/>
                    </a:solidFill>
                    <a:latin typeface="+mn-ea"/>
                    <a:ea typeface="華康中黑體" panose="02010609000101010101" pitchFamily="49" charset="-120"/>
                  </a:rPr>
                  <a:t>要小朋友有興趣</a:t>
                </a:r>
                <a:endParaRPr lang="zh-TW" altLang="en-US" sz="2400" dirty="0">
                  <a:solidFill>
                    <a:schemeClr val="tx1"/>
                  </a:solidFill>
                  <a:latin typeface="+mn-ea"/>
                  <a:ea typeface="華康中黑體" panose="02010609000101010101" pitchFamily="49" charset="-120"/>
                </a:endParaRPr>
              </a:p>
            </p:txBody>
          </p:sp>
          <p:sp>
            <p:nvSpPr>
              <p:cNvPr id="12" name="圓角矩形圖說文字 11"/>
              <p:cNvSpPr/>
              <p:nvPr/>
            </p:nvSpPr>
            <p:spPr>
              <a:xfrm>
                <a:off x="3059832" y="3968480"/>
                <a:ext cx="1199096" cy="612648"/>
              </a:xfrm>
              <a:prstGeom prst="wedgeRoundRectCallout">
                <a:avLst>
                  <a:gd name="adj1" fmla="val -60788"/>
                  <a:gd name="adj2" fmla="val 40113"/>
                  <a:gd name="adj3" fmla="val 1666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TW" altLang="en-US" sz="2400" dirty="0" smtClean="0">
                    <a:solidFill>
                      <a:schemeClr val="tx1"/>
                    </a:solidFill>
                    <a:latin typeface="+mn-ea"/>
                    <a:ea typeface="華康中黑體" panose="02010609000101010101" pitchFamily="49" charset="-120"/>
                  </a:rPr>
                  <a:t>要實用</a:t>
                </a:r>
                <a:endParaRPr lang="zh-TW" altLang="en-US" sz="2400" dirty="0">
                  <a:solidFill>
                    <a:schemeClr val="tx1"/>
                  </a:solidFill>
                  <a:latin typeface="+mn-ea"/>
                  <a:ea typeface="華康中黑體" panose="02010609000101010101" pitchFamily="49" charset="-120"/>
                </a:endParaRPr>
              </a:p>
            </p:txBody>
          </p:sp>
          <p:sp>
            <p:nvSpPr>
              <p:cNvPr id="13" name="圓角矩形圖說文字 12"/>
              <p:cNvSpPr/>
              <p:nvPr/>
            </p:nvSpPr>
            <p:spPr>
              <a:xfrm>
                <a:off x="3059832" y="4760568"/>
                <a:ext cx="2952328" cy="612648"/>
              </a:xfrm>
              <a:prstGeom prst="wedgeRoundRectCallout">
                <a:avLst>
                  <a:gd name="adj1" fmla="val -60788"/>
                  <a:gd name="adj2" fmla="val 40113"/>
                  <a:gd name="adj3" fmla="val 1666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TW" altLang="en-US" sz="2400" dirty="0" smtClean="0">
                    <a:solidFill>
                      <a:schemeClr val="tx1"/>
                    </a:solidFill>
                    <a:latin typeface="+mn-ea"/>
                    <a:ea typeface="華康中黑體" panose="02010609000101010101" pitchFamily="49" charset="-120"/>
                  </a:rPr>
                  <a:t>多</a:t>
                </a:r>
                <a:r>
                  <a:rPr lang="zh-TW" altLang="en-US" sz="2400" smtClean="0">
                    <a:solidFill>
                      <a:schemeClr val="tx1"/>
                    </a:solidFill>
                    <a:latin typeface="+mn-ea"/>
                    <a:ea typeface="華康中黑體" panose="02010609000101010101" pitchFamily="49" charset="-120"/>
                  </a:rPr>
                  <a:t>一點現代的東西</a:t>
                </a:r>
                <a:endParaRPr lang="zh-TW" altLang="en-US" sz="2400" dirty="0">
                  <a:solidFill>
                    <a:schemeClr val="tx1"/>
                  </a:solidFill>
                  <a:latin typeface="+mn-ea"/>
                  <a:ea typeface="華康中黑體" panose="02010609000101010101" pitchFamily="49" charset="-120"/>
                </a:endParaRPr>
              </a:p>
            </p:txBody>
          </p:sp>
          <p:pic>
            <p:nvPicPr>
              <p:cNvPr id="14" name="Picture 6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6091" y="920492"/>
                <a:ext cx="758989" cy="706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3532" y="1753384"/>
                <a:ext cx="671068" cy="646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8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4169" y="2512328"/>
                <a:ext cx="710912" cy="6645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9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9352" y="3272575"/>
                <a:ext cx="674416" cy="6258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0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5696" y="4070104"/>
                <a:ext cx="695729" cy="7270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11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0936" y="5000814"/>
                <a:ext cx="623664" cy="596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文字方塊 19"/>
              <p:cNvSpPr txBox="1"/>
              <p:nvPr/>
            </p:nvSpPr>
            <p:spPr>
              <a:xfrm>
                <a:off x="6300192" y="1052736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已讀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" name="文字方塊 20"/>
              <p:cNvSpPr txBox="1"/>
              <p:nvPr/>
            </p:nvSpPr>
            <p:spPr>
              <a:xfrm>
                <a:off x="5772864" y="1847410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已讀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文字方塊 21"/>
              <p:cNvSpPr txBox="1"/>
              <p:nvPr/>
            </p:nvSpPr>
            <p:spPr>
              <a:xfrm>
                <a:off x="4778419" y="2581900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已讀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" name="文字方塊 22"/>
              <p:cNvSpPr txBox="1"/>
              <p:nvPr/>
            </p:nvSpPr>
            <p:spPr>
              <a:xfrm>
                <a:off x="5591725" y="3400813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已讀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" name="文字方塊 23"/>
              <p:cNvSpPr txBox="1"/>
              <p:nvPr/>
            </p:nvSpPr>
            <p:spPr>
              <a:xfrm>
                <a:off x="4355976" y="4211796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已讀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" name="文字方塊 24"/>
              <p:cNvSpPr txBox="1"/>
              <p:nvPr/>
            </p:nvSpPr>
            <p:spPr>
              <a:xfrm>
                <a:off x="6096029" y="5000814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已讀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35" name="群組 34"/>
          <p:cNvGrpSpPr/>
          <p:nvPr/>
        </p:nvGrpSpPr>
        <p:grpSpPr>
          <a:xfrm>
            <a:off x="1108832" y="1947312"/>
            <a:ext cx="7711640" cy="1539990"/>
            <a:chOff x="1108832" y="1947312"/>
            <a:chExt cx="7711640" cy="1539990"/>
          </a:xfrm>
        </p:grpSpPr>
        <p:sp>
          <p:nvSpPr>
            <p:cNvPr id="26" name="矩形 25"/>
            <p:cNvSpPr/>
            <p:nvPr/>
          </p:nvSpPr>
          <p:spPr>
            <a:xfrm>
              <a:off x="1108832" y="1947312"/>
              <a:ext cx="3842049" cy="153999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向右箭號 28"/>
            <p:cNvSpPr/>
            <p:nvPr/>
          </p:nvSpPr>
          <p:spPr>
            <a:xfrm>
              <a:off x="4957474" y="2524679"/>
              <a:ext cx="978408" cy="48463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圓角矩形 31"/>
            <p:cNvSpPr/>
            <p:nvPr/>
          </p:nvSpPr>
          <p:spPr>
            <a:xfrm>
              <a:off x="6084168" y="2038752"/>
              <a:ext cx="2736304" cy="1355157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32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認識閩南文化與特點。</a:t>
              </a:r>
              <a:endPara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1115616" y="3531488"/>
            <a:ext cx="7704856" cy="2275656"/>
            <a:chOff x="1115616" y="3531488"/>
            <a:chExt cx="7704856" cy="2275656"/>
          </a:xfrm>
        </p:grpSpPr>
        <p:sp>
          <p:nvSpPr>
            <p:cNvPr id="27" name="矩形 26"/>
            <p:cNvSpPr/>
            <p:nvPr/>
          </p:nvSpPr>
          <p:spPr>
            <a:xfrm>
              <a:off x="1115616" y="3608818"/>
              <a:ext cx="3842049" cy="219832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向右箭號 29"/>
            <p:cNvSpPr/>
            <p:nvPr/>
          </p:nvSpPr>
          <p:spPr>
            <a:xfrm>
              <a:off x="4973042" y="4384528"/>
              <a:ext cx="978408" cy="48463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圓角矩形 32"/>
            <p:cNvSpPr/>
            <p:nvPr/>
          </p:nvSpPr>
          <p:spPr>
            <a:xfrm>
              <a:off x="6084168" y="3531488"/>
              <a:ext cx="2736304" cy="2103278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32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符合學生生活驗，培養學生閩南語的基本能力。</a:t>
              </a:r>
              <a:endPara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1115616" y="5761492"/>
            <a:ext cx="7704856" cy="852821"/>
            <a:chOff x="1115616" y="5761492"/>
            <a:chExt cx="7704856" cy="852821"/>
          </a:xfrm>
        </p:grpSpPr>
        <p:sp>
          <p:nvSpPr>
            <p:cNvPr id="28" name="矩形 27"/>
            <p:cNvSpPr/>
            <p:nvPr/>
          </p:nvSpPr>
          <p:spPr>
            <a:xfrm>
              <a:off x="1115616" y="5911194"/>
              <a:ext cx="3842049" cy="70311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向右箭號 30"/>
            <p:cNvSpPr/>
            <p:nvPr/>
          </p:nvSpPr>
          <p:spPr>
            <a:xfrm>
              <a:off x="4973568" y="5968704"/>
              <a:ext cx="978408" cy="48463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圓角矩形 33"/>
            <p:cNvSpPr/>
            <p:nvPr/>
          </p:nvSpPr>
          <p:spPr>
            <a:xfrm>
              <a:off x="6084168" y="5761492"/>
              <a:ext cx="2736304" cy="76382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32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與時俱進。</a:t>
              </a:r>
              <a:endPara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4098" name="Picture 2" descr="http://pic.qiantucdn.com/58pic/16/76/47/42I58PICRrU_1024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556" y="5807144"/>
            <a:ext cx="648652" cy="62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20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</TotalTime>
  <Words>1553</Words>
  <Application>Microsoft Office PowerPoint</Application>
  <PresentationFormat>如螢幕大小 (4:3)</PresentationFormat>
  <Paragraphs>171</Paragraphs>
  <Slides>19</Slides>
  <Notes>19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簡淑玉</dc:creator>
  <cp:lastModifiedBy>劉惠真</cp:lastModifiedBy>
  <cp:revision>123</cp:revision>
  <cp:lastPrinted>2016-04-12T12:55:25Z</cp:lastPrinted>
  <dcterms:created xsi:type="dcterms:W3CDTF">2016-04-06T11:39:31Z</dcterms:created>
  <dcterms:modified xsi:type="dcterms:W3CDTF">2016-04-13T06:14:53Z</dcterms:modified>
</cp:coreProperties>
</file>