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2"/>
  </p:notesMasterIdLst>
  <p:sldIdLst>
    <p:sldId id="256" r:id="rId2"/>
    <p:sldId id="258" r:id="rId3"/>
    <p:sldId id="261" r:id="rId4"/>
    <p:sldId id="284" r:id="rId5"/>
    <p:sldId id="264" r:id="rId6"/>
    <p:sldId id="272" r:id="rId7"/>
    <p:sldId id="285" r:id="rId8"/>
    <p:sldId id="286" r:id="rId9"/>
    <p:sldId id="287" r:id="rId10"/>
    <p:sldId id="279" r:id="rId11"/>
  </p:sldIdLst>
  <p:sldSz cx="9144000" cy="5143500" type="screen16x9"/>
  <p:notesSz cx="6858000" cy="9144000"/>
  <p:embeddedFontLst>
    <p:embeddedFont>
      <p:font typeface="文鼎中圓" pitchFamily="49" charset="-120"/>
      <p:regular r:id="rId13"/>
    </p:embeddedFont>
    <p:embeddedFont>
      <p:font typeface="華康中圓體" pitchFamily="49" charset="-120"/>
      <p:regular r:id="rId14"/>
    </p:embeddedFont>
    <p:embeddedFont>
      <p:font typeface="文鼎特圓" pitchFamily="49" charset="-12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1EC"/>
    <a:srgbClr val="3796BF"/>
    <a:srgbClr val="15A8D4"/>
    <a:srgbClr val="6AD2EF"/>
    <a:srgbClr val="68CFEA"/>
    <a:srgbClr val="64C7E3"/>
    <a:srgbClr val="62C3DE"/>
    <a:srgbClr val="6AD4F0"/>
    <a:srgbClr val="4A6386"/>
    <a:srgbClr val="F67E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44838D64-B31A-4058-B8F1-9B39EDFB3AF5}">
  <a:tblStyle styleId="{44838D64-B31A-4058-B8F1-9B39EDFB3A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30" autoAdjust="0"/>
  </p:normalViewPr>
  <p:slideViewPr>
    <p:cSldViewPr snapToGrid="0">
      <p:cViewPr>
        <p:scale>
          <a:sx n="144" d="100"/>
          <a:sy n="144" d="100"/>
        </p:scale>
        <p:origin x="-684" y="-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11503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1520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zh-TW" altLang="zh-TW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zh-TW" altLang="zh-TW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zh-TW" altLang="zh-TW" sz="1100" b="0" i="0" u="none" strike="noStrike" cap="none" dirty="0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4BB5D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609666" y="2185857"/>
            <a:ext cx="3534604" cy="3432788"/>
            <a:chOff x="6172200" y="2656118"/>
            <a:chExt cx="2971754" cy="2886151"/>
          </a:xfrm>
        </p:grpSpPr>
        <p:sp>
          <p:nvSpPr>
            <p:cNvPr id="11" name="Google Shape;11;p2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16" name="Google Shape;16;p2"/>
          <p:cNvGrpSpPr/>
          <p:nvPr/>
        </p:nvGrpSpPr>
        <p:grpSpPr>
          <a:xfrm>
            <a:off x="-22" y="-324543"/>
            <a:ext cx="3068579" cy="1910876"/>
            <a:chOff x="-32" y="-215963"/>
            <a:chExt cx="2163561" cy="1347300"/>
          </a:xfrm>
        </p:grpSpPr>
        <p:sp>
          <p:nvSpPr>
            <p:cNvPr id="17" name="Google Shape;17;p2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2753825"/>
            <a:ext cx="5671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5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56" name="Google Shape;56;p5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61" name="Google Shape;61;p5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62" name="Google Shape;62;p5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5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67" name="Google Shape;67;p5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»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7"/>
          <p:cNvGrpSpPr/>
          <p:nvPr/>
        </p:nvGrpSpPr>
        <p:grpSpPr>
          <a:xfrm>
            <a:off x="6791633" y="3181575"/>
            <a:ext cx="2352143" cy="2284388"/>
            <a:chOff x="6172200" y="2656118"/>
            <a:chExt cx="2971754" cy="2886151"/>
          </a:xfrm>
        </p:grpSpPr>
        <p:sp>
          <p:nvSpPr>
            <p:cNvPr id="89" name="Google Shape;89;p7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7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7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7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7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94" name="Google Shape;94;p7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95" name="Google Shape;95;p7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7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7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7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7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100" name="Google Shape;100;p7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63210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7"/>
          <p:cNvSpPr txBox="1">
            <a:spLocks noGrp="1"/>
          </p:cNvSpPr>
          <p:nvPr>
            <p:ph type="body" idx="1"/>
          </p:nvPr>
        </p:nvSpPr>
        <p:spPr>
          <a:xfrm>
            <a:off x="1031425" y="1830425"/>
            <a:ext cx="2037600" cy="30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»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02" name="Google Shape;102;p7"/>
          <p:cNvSpPr txBox="1">
            <a:spLocks noGrp="1"/>
          </p:cNvSpPr>
          <p:nvPr>
            <p:ph type="body" idx="2"/>
          </p:nvPr>
        </p:nvSpPr>
        <p:spPr>
          <a:xfrm>
            <a:off x="3173275" y="1830425"/>
            <a:ext cx="2037600" cy="30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»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03" name="Google Shape;103;p7"/>
          <p:cNvSpPr txBox="1">
            <a:spLocks noGrp="1"/>
          </p:cNvSpPr>
          <p:nvPr>
            <p:ph type="body" idx="3"/>
          </p:nvPr>
        </p:nvSpPr>
        <p:spPr>
          <a:xfrm>
            <a:off x="5315125" y="1830425"/>
            <a:ext cx="2037600" cy="30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»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04" name="Google Shape;104;p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8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107" name="Google Shape;107;p8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8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8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8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8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112" name="Google Shape;112;p8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113" name="Google Shape;113;p8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8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8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8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8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118" name="Google Shape;118;p8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137" name="Google Shape;137;p10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0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0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0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142" name="Google Shape;142;p10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143" name="Google Shape;143;p10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0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0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0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0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148" name="Google Shape;148;p1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  <p:sldLayoutId id="2147483656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zh.moegirl.org/zh-tw/%E6%89%8B%E4%B9%A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GYPkfJZGKI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>
            <a:spLocks noGrp="1"/>
          </p:cNvSpPr>
          <p:nvPr>
            <p:ph type="ctrTitle"/>
          </p:nvPr>
        </p:nvSpPr>
        <p:spPr>
          <a:xfrm>
            <a:off x="389965" y="2189048"/>
            <a:ext cx="5671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zh-TW" altLang="en-US" dirty="0">
                <a:latin typeface="文鼎中圓" panose="020B0609010101010101" pitchFamily="49" charset="-120"/>
                <a:ea typeface="文鼎中圓" panose="020B0609010101010101" pitchFamily="49" charset="-120"/>
              </a:rPr>
              <a:t>獨立研究</a:t>
            </a:r>
            <a:r>
              <a:rPr lang="zh-TW" altLang="en-US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報告</a:t>
            </a:r>
            <a:r>
              <a:rPr lang="en-US" altLang="zh-TW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:                                    </a:t>
            </a:r>
            <a:br>
              <a:rPr lang="en-US" altLang="zh-TW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</a:br>
            <a:r>
              <a:rPr lang="zh-TW" altLang="en-US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手書製作</a:t>
            </a:r>
            <a:endParaRPr dirty="0"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10983" y="3550025"/>
            <a:ext cx="278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製作人</a:t>
            </a:r>
            <a:r>
              <a:rPr lang="en-US" altLang="zh-TW" sz="18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:</a:t>
            </a:r>
            <a:r>
              <a:rPr lang="zh-TW" altLang="en-US" sz="18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詹詠甯、陳琮崴</a:t>
            </a:r>
            <a:endParaRPr lang="zh-TW" altLang="en-US" sz="1800" dirty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5"/>
          <p:cNvSpPr txBox="1">
            <a:spLocks noGrp="1"/>
          </p:cNvSpPr>
          <p:nvPr>
            <p:ph type="ctrTitle" idx="4294967295"/>
          </p:nvPr>
        </p:nvSpPr>
        <p:spPr>
          <a:xfrm>
            <a:off x="288239" y="3422302"/>
            <a:ext cx="6059552" cy="71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smtClean="0">
                <a:solidFill>
                  <a:srgbClr val="FF9900"/>
                </a:solidFill>
              </a:rPr>
              <a:t>THANKS</a:t>
            </a:r>
            <a:br>
              <a:rPr lang="en" sz="6000" dirty="0" smtClean="0">
                <a:solidFill>
                  <a:srgbClr val="FF9900"/>
                </a:solidFill>
              </a:rPr>
            </a:br>
            <a:r>
              <a:rPr lang="en" sz="6000" dirty="0" smtClean="0">
                <a:solidFill>
                  <a:srgbClr val="FF9900"/>
                </a:solidFill>
              </a:rPr>
              <a:t>FOR WATCHING!!!</a:t>
            </a:r>
            <a:endParaRPr sz="6000" dirty="0">
              <a:solidFill>
                <a:srgbClr val="FF9900"/>
              </a:solidFill>
            </a:endParaRPr>
          </a:p>
        </p:txBody>
      </p:sp>
      <p:sp>
        <p:nvSpPr>
          <p:cNvPr id="370" name="Google Shape;370;p3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639" y="148815"/>
            <a:ext cx="3147841" cy="29492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2577353" y="393601"/>
            <a:ext cx="4924200" cy="71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 smtClean="0">
                <a:solidFill>
                  <a:srgbClr val="FF990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目錄</a:t>
            </a:r>
            <a:endParaRPr sz="6000" dirty="0">
              <a:solidFill>
                <a:srgbClr val="FF9900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182" name="Google Shape;182;p14"/>
          <p:cNvSpPr txBox="1">
            <a:spLocks noGrp="1"/>
          </p:cNvSpPr>
          <p:nvPr>
            <p:ph type="subTitle" idx="4294967295"/>
          </p:nvPr>
        </p:nvSpPr>
        <p:spPr>
          <a:xfrm>
            <a:off x="889640" y="1112701"/>
            <a:ext cx="7870984" cy="34492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altLang="zh-TW" sz="3600" b="1" dirty="0" smtClean="0"/>
              <a:t>1.</a:t>
            </a:r>
            <a:r>
              <a:rPr lang="zh-TW" altLang="en-US" sz="36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研究動機</a:t>
            </a:r>
            <a:endParaRPr lang="en-US" altLang="zh-TW" sz="3600" dirty="0"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0" lvl="0" indent="0">
              <a:buNone/>
            </a:pPr>
            <a:r>
              <a:rPr lang="en-US" altLang="zh-TW" sz="3600" b="1" dirty="0" smtClean="0"/>
              <a:t>2.</a:t>
            </a:r>
            <a:r>
              <a:rPr lang="zh-TW" altLang="zh-TW" sz="3600" dirty="0">
                <a:latin typeface="文鼎中圓" panose="020B0609010101010101" pitchFamily="49" charset="-120"/>
                <a:ea typeface="文鼎中圓" panose="020B0609010101010101" pitchFamily="49" charset="-120"/>
                <a:cs typeface="Arial"/>
                <a:sym typeface="Arial"/>
              </a:rPr>
              <a:t>研究</a:t>
            </a:r>
            <a:r>
              <a:rPr lang="zh-TW" altLang="zh-TW" sz="3600" dirty="0" smtClean="0">
                <a:latin typeface="文鼎中圓" panose="020B0609010101010101" pitchFamily="49" charset="-120"/>
                <a:ea typeface="文鼎中圓" panose="020B0609010101010101" pitchFamily="49" charset="-120"/>
                <a:cs typeface="Arial"/>
                <a:sym typeface="Arial"/>
              </a:rPr>
              <a:t>目的</a:t>
            </a:r>
            <a:endParaRPr lang="en-US" altLang="zh-TW" sz="3600" b="1" dirty="0" smtClean="0"/>
          </a:p>
          <a:p>
            <a:pPr marL="0" indent="0">
              <a:buNone/>
            </a:pPr>
            <a:r>
              <a:rPr lang="en-US" altLang="zh-TW" sz="3600" b="1" dirty="0" smtClean="0"/>
              <a:t>3.</a:t>
            </a:r>
            <a:r>
              <a:rPr lang="zh-TW" altLang="zh-TW" sz="3600" dirty="0">
                <a:latin typeface="文鼎中圓" panose="020B0609010101010101" pitchFamily="49" charset="-120"/>
                <a:ea typeface="文鼎中圓" panose="020B0609010101010101" pitchFamily="49" charset="-120"/>
                <a:cs typeface="Arial"/>
                <a:sym typeface="Arial"/>
              </a:rPr>
              <a:t>文獻</a:t>
            </a:r>
            <a:r>
              <a:rPr lang="zh-TW" altLang="zh-TW" sz="3600" dirty="0" smtClean="0">
                <a:latin typeface="文鼎中圓" panose="020B0609010101010101" pitchFamily="49" charset="-120"/>
                <a:ea typeface="文鼎中圓" panose="020B0609010101010101" pitchFamily="49" charset="-120"/>
                <a:cs typeface="Arial"/>
                <a:sym typeface="Arial"/>
              </a:rPr>
              <a:t>探討</a:t>
            </a:r>
            <a:endParaRPr lang="en-US" altLang="zh-TW" sz="3600" b="1" dirty="0" smtClean="0"/>
          </a:p>
          <a:p>
            <a:pPr marL="0" indent="0">
              <a:buNone/>
            </a:pPr>
            <a:r>
              <a:rPr lang="en-US" altLang="zh-TW" sz="3600" b="1" dirty="0" smtClean="0"/>
              <a:t>4.</a:t>
            </a:r>
            <a:r>
              <a:rPr lang="zh-TW" altLang="zh-TW" sz="3600" dirty="0">
                <a:latin typeface="文鼎中圓" panose="020B0609010101010101" pitchFamily="49" charset="-120"/>
                <a:ea typeface="文鼎中圓" panose="020B0609010101010101" pitchFamily="49" charset="-120"/>
                <a:cs typeface="Arial"/>
                <a:sym typeface="Arial"/>
              </a:rPr>
              <a:t>研究步驟</a:t>
            </a:r>
          </a:p>
          <a:p>
            <a:pPr marL="0" indent="0">
              <a:buNone/>
            </a:pPr>
            <a:endParaRPr lang="zh-TW" altLang="zh-TW" sz="3600" dirty="0">
              <a:latin typeface="文鼎中圓" panose="020B0609010101010101" pitchFamily="49" charset="-120"/>
              <a:ea typeface="文鼎中圓" panose="020B0609010101010101" pitchFamily="49" charset="-120"/>
              <a:cs typeface="Arial"/>
              <a:sym typeface="Arial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b="1" dirty="0" smtClean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3600" b="1" dirty="0"/>
          </a:p>
        </p:txBody>
      </p:sp>
      <p:sp>
        <p:nvSpPr>
          <p:cNvPr id="184" name="Google Shape;184;p1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2</a:t>
            </a:fld>
            <a:endParaRPr>
              <a:solidFill>
                <a:srgbClr val="FFFFFF"/>
              </a:solidFill>
            </a:endParaRPr>
          </a:p>
        </p:txBody>
      </p:sp>
      <p:grpSp>
        <p:nvGrpSpPr>
          <p:cNvPr id="5" name="Google Shape;476;p38"/>
          <p:cNvGrpSpPr/>
          <p:nvPr/>
        </p:nvGrpSpPr>
        <p:grpSpPr>
          <a:xfrm>
            <a:off x="3271520" y="1910080"/>
            <a:ext cx="386080" cy="386080"/>
            <a:chOff x="2594325" y="1627175"/>
            <a:chExt cx="440850" cy="440850"/>
          </a:xfrm>
        </p:grpSpPr>
        <p:sp>
          <p:nvSpPr>
            <p:cNvPr id="6" name="Google Shape;477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ln w="28575" cmpd="sng">
              <a:solidFill>
                <a:srgbClr val="4A638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78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ln w="28575" cmpd="sng">
              <a:solidFill>
                <a:srgbClr val="4A638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79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ln w="28575" cmpd="sng">
              <a:solidFill>
                <a:srgbClr val="4A638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" name="Google Shape;439;p38"/>
          <p:cNvGrpSpPr/>
          <p:nvPr/>
        </p:nvGrpSpPr>
        <p:grpSpPr>
          <a:xfrm>
            <a:off x="3274264" y="2570480"/>
            <a:ext cx="383336" cy="408535"/>
            <a:chOff x="584925" y="922575"/>
            <a:chExt cx="415200" cy="502525"/>
          </a:xfrm>
        </p:grpSpPr>
        <p:sp>
          <p:nvSpPr>
            <p:cNvPr id="10" name="Google Shape;440;p38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ln w="28575" cmpd="sng">
              <a:solidFill>
                <a:srgbClr val="4A638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41;p38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ln w="28575" cmpd="sng">
              <a:solidFill>
                <a:srgbClr val="4A638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42;p38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ln w="28575" cmpd="sng">
              <a:solidFill>
                <a:srgbClr val="4A638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390;p38"/>
          <p:cNvGrpSpPr/>
          <p:nvPr/>
        </p:nvGrpSpPr>
        <p:grpSpPr>
          <a:xfrm>
            <a:off x="3274264" y="3120409"/>
            <a:ext cx="403656" cy="476231"/>
            <a:chOff x="584925" y="238125"/>
            <a:chExt cx="415200" cy="525100"/>
          </a:xfrm>
        </p:grpSpPr>
        <p:sp>
          <p:nvSpPr>
            <p:cNvPr id="14" name="Google Shape;391;p38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4A6386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92;p38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4A6386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93;p38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4A6386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94;p38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4A6386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95;p38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4A6386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96;p38"/>
            <p:cNvSpPr/>
            <p:nvPr/>
          </p:nvSpPr>
          <p:spPr>
            <a:xfrm>
              <a:off x="584925" y="294933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4A6386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526;p38"/>
          <p:cNvGrpSpPr/>
          <p:nvPr/>
        </p:nvGrpSpPr>
        <p:grpSpPr>
          <a:xfrm>
            <a:off x="3271520" y="1270000"/>
            <a:ext cx="305766" cy="440347"/>
            <a:chOff x="6730350" y="2315900"/>
            <a:chExt cx="257700" cy="420100"/>
          </a:xfrm>
        </p:grpSpPr>
        <p:sp>
          <p:nvSpPr>
            <p:cNvPr id="21" name="Google Shape;527;p38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 w="19050" cmpd="sng">
              <a:solidFill>
                <a:srgbClr val="4A6386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28;p38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 w="19050" cmpd="sng">
              <a:solidFill>
                <a:srgbClr val="4A6386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529;p38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 w="19050" cmpd="sng">
              <a:solidFill>
                <a:srgbClr val="4A6386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30;p38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 w="19050" cmpd="sng">
              <a:solidFill>
                <a:srgbClr val="4A6386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531;p38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 w="19050" cmpd="sng">
              <a:solidFill>
                <a:srgbClr val="4A6386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1841306" y="47126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altLang="zh-TW" sz="3200" dirty="0">
                <a:solidFill>
                  <a:srgbClr val="81D1EC"/>
                </a:solidFill>
              </a:rPr>
              <a:t>1</a:t>
            </a:r>
            <a:r>
              <a:rPr lang="en-US" altLang="zh-TW" sz="3200" dirty="0" smtClean="0">
                <a:solidFill>
                  <a:srgbClr val="81D1EC"/>
                </a:solidFill>
              </a:rPr>
              <a:t>.</a:t>
            </a:r>
            <a:r>
              <a:rPr lang="zh-TW" altLang="en-US" sz="3200" dirty="0" smtClean="0">
                <a:solidFill>
                  <a:srgbClr val="81D1EC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研究</a:t>
            </a:r>
            <a:r>
              <a:rPr lang="zh-TW" altLang="en-US" sz="3200" dirty="0">
                <a:solidFill>
                  <a:srgbClr val="81D1EC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動機</a:t>
            </a:r>
            <a:endParaRPr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161365" y="1151965"/>
            <a:ext cx="6576572" cy="29652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TW" sz="2400" dirty="0" err="1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Youtube</a:t>
            </a:r>
            <a:r>
              <a:rPr lang="zh-TW" altLang="en-US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新趨勢</a:t>
            </a:r>
            <a:r>
              <a:rPr lang="en-US" altLang="zh-TW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:</a:t>
            </a:r>
            <a:r>
              <a:rPr lang="zh-TW" altLang="en-US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「</a:t>
            </a:r>
            <a:r>
              <a:rPr lang="zh-TW" altLang="en-US" sz="24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製作手書</a:t>
            </a:r>
            <a:r>
              <a:rPr lang="zh-TW" altLang="en-US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」</a:t>
            </a:r>
            <a:endParaRPr lang="en-US" altLang="zh-TW" sz="2400" dirty="0" smtClean="0"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lvl="0"/>
            <a:r>
              <a:rPr lang="zh-TW" altLang="en-US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會看</a:t>
            </a:r>
            <a:r>
              <a:rPr lang="en-US" altLang="zh-TW" sz="2400" dirty="0" err="1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Youtuber</a:t>
            </a:r>
            <a:r>
              <a:rPr lang="zh-TW" altLang="en-US" sz="24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為主的「手書</a:t>
            </a:r>
            <a:r>
              <a:rPr lang="zh-TW" altLang="en-US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」</a:t>
            </a:r>
            <a:endParaRPr lang="en-US" altLang="zh-TW" sz="2400" dirty="0" smtClean="0"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lvl="0"/>
            <a:r>
              <a:rPr lang="zh-TW" altLang="en-US" sz="240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訂閱做</a:t>
            </a:r>
            <a:r>
              <a:rPr lang="zh-TW" altLang="en-US" sz="24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手書的</a:t>
            </a:r>
            <a:r>
              <a:rPr lang="en-US" altLang="zh-TW" sz="2400" dirty="0" err="1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Youtuber</a:t>
            </a:r>
            <a:endParaRPr lang="en-US" altLang="zh-TW" sz="2400" dirty="0" smtClean="0"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lvl="0"/>
            <a:r>
              <a:rPr lang="zh-TW" altLang="en-US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喜歡</a:t>
            </a:r>
            <a:r>
              <a:rPr lang="zh-TW" altLang="en-US" sz="24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「手書</a:t>
            </a:r>
            <a:r>
              <a:rPr lang="zh-TW" altLang="en-US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」的原因</a:t>
            </a:r>
            <a:r>
              <a:rPr lang="en-US" altLang="zh-TW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:</a:t>
            </a:r>
          </a:p>
          <a:p>
            <a:pPr lvl="1"/>
            <a:r>
              <a:rPr lang="zh-TW" altLang="en-US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不像</a:t>
            </a:r>
            <a:r>
              <a:rPr lang="zh-TW" altLang="en-US" sz="24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「動畫</a:t>
            </a:r>
            <a:r>
              <a:rPr lang="zh-TW" altLang="en-US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」講究</a:t>
            </a:r>
            <a:endParaRPr lang="en-US" altLang="zh-TW" sz="2400" dirty="0" smtClean="0"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lvl="1"/>
            <a:r>
              <a:rPr lang="zh-TW" altLang="en-US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有質感</a:t>
            </a:r>
            <a:endParaRPr lang="en-US" altLang="zh-TW" sz="2400" dirty="0" smtClean="0"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lvl="1"/>
            <a:r>
              <a:rPr lang="zh-TW" altLang="en-US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感覺能</a:t>
            </a:r>
            <a:r>
              <a:rPr lang="zh-TW" altLang="en-US" sz="24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輕鬆</a:t>
            </a:r>
            <a:r>
              <a:rPr lang="zh-TW" altLang="en-US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做專業影片</a:t>
            </a:r>
            <a:endParaRPr lang="en-US" altLang="zh-TW" sz="2400" dirty="0" smtClean="0"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lvl="0"/>
            <a:r>
              <a:rPr lang="zh-TW" altLang="en-US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製作自己的「</a:t>
            </a:r>
            <a:r>
              <a:rPr lang="zh-TW" altLang="en-US" sz="24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手書</a:t>
            </a:r>
            <a:r>
              <a:rPr lang="zh-TW" altLang="en-US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」</a:t>
            </a:r>
            <a:endParaRPr sz="2400" dirty="0" smtClean="0"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079" y="26896"/>
            <a:ext cx="2459055" cy="2303928"/>
          </a:xfrm>
          <a:prstGeom prst="rect">
            <a:avLst/>
          </a:prstGeom>
        </p:spPr>
      </p:pic>
      <p:grpSp>
        <p:nvGrpSpPr>
          <p:cNvPr id="3" name="群組 2"/>
          <p:cNvGrpSpPr/>
          <p:nvPr/>
        </p:nvGrpSpPr>
        <p:grpSpPr>
          <a:xfrm>
            <a:off x="3972560" y="396409"/>
            <a:ext cx="416560" cy="624736"/>
            <a:chOff x="3972560" y="396409"/>
            <a:chExt cx="416560" cy="624736"/>
          </a:xfrm>
        </p:grpSpPr>
        <p:sp>
          <p:nvSpPr>
            <p:cNvPr id="7" name="Google Shape;527;p38"/>
            <p:cNvSpPr/>
            <p:nvPr/>
          </p:nvSpPr>
          <p:spPr>
            <a:xfrm>
              <a:off x="4097916" y="924854"/>
              <a:ext cx="165848" cy="33646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 w="19050" cmpd="sng">
              <a:solidFill>
                <a:srgbClr val="6AD4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528;p38"/>
            <p:cNvSpPr/>
            <p:nvPr/>
          </p:nvSpPr>
          <p:spPr>
            <a:xfrm>
              <a:off x="4097916" y="873103"/>
              <a:ext cx="165848" cy="33646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 w="19050" cmpd="sng">
              <a:solidFill>
                <a:srgbClr val="6AD4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529;p38"/>
            <p:cNvSpPr/>
            <p:nvPr/>
          </p:nvSpPr>
          <p:spPr>
            <a:xfrm>
              <a:off x="4097916" y="976643"/>
              <a:ext cx="165848" cy="44502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 w="19050" cmpd="sng">
              <a:solidFill>
                <a:srgbClr val="6AD4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530;p38"/>
            <p:cNvSpPr/>
            <p:nvPr/>
          </p:nvSpPr>
          <p:spPr>
            <a:xfrm>
              <a:off x="4103856" y="616167"/>
              <a:ext cx="154008" cy="23883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 w="19050" cmpd="sng">
              <a:solidFill>
                <a:srgbClr val="6AD4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31;p38"/>
            <p:cNvSpPr/>
            <p:nvPr/>
          </p:nvSpPr>
          <p:spPr>
            <a:xfrm>
              <a:off x="3972560" y="396409"/>
              <a:ext cx="416560" cy="458588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 w="19050" cmpd="sng">
              <a:solidFill>
                <a:srgbClr val="6AD4F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1841306" y="47126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altLang="zh-TW" sz="3200" dirty="0" smtClean="0">
                <a:solidFill>
                  <a:srgbClr val="81D1EC"/>
                </a:solidFill>
              </a:rPr>
              <a:t>2.</a:t>
            </a:r>
            <a:r>
              <a:rPr lang="zh-TW" altLang="en-US" sz="3200" dirty="0" smtClean="0">
                <a:solidFill>
                  <a:srgbClr val="81D1EC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研究目的</a:t>
            </a:r>
            <a:endParaRPr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161365" y="1151965"/>
            <a:ext cx="6576572" cy="29652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buNone/>
            </a:pPr>
            <a:r>
              <a:rPr lang="zh-TW" altLang="en-US" sz="2400" dirty="0" smtClean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一、</a:t>
            </a:r>
            <a:r>
              <a:rPr lang="zh-TW" altLang="zh-TW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結合</a:t>
            </a:r>
            <a:r>
              <a:rPr lang="zh-TW" altLang="zh-TW" sz="24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班上最受歡迎的遊戲和生活</a:t>
            </a:r>
            <a:r>
              <a:rPr lang="zh-TW" altLang="zh-TW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中的</a:t>
            </a:r>
            <a:endParaRPr lang="en-US" altLang="zh-TW" sz="2400" dirty="0" smtClean="0"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558800" lvl="1" indent="0">
              <a:buNone/>
            </a:pPr>
            <a:r>
              <a:rPr lang="zh-TW" altLang="en-US" sz="24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 </a:t>
            </a:r>
            <a:r>
              <a:rPr lang="zh-TW" altLang="zh-TW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人</a:t>
            </a:r>
            <a:r>
              <a:rPr lang="zh-TW" altLang="zh-TW" sz="24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、事、物來製作「手書</a:t>
            </a:r>
            <a:r>
              <a:rPr lang="zh-TW" altLang="zh-TW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」</a:t>
            </a:r>
            <a:endParaRPr lang="en-US" altLang="zh-TW" sz="2400" dirty="0" smtClean="0"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101600" indent="0">
              <a:buNone/>
            </a:pPr>
            <a:endParaRPr lang="zh-TW" altLang="zh-TW" sz="2400" dirty="0"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101600" indent="0">
              <a:buNone/>
            </a:pPr>
            <a:r>
              <a:rPr lang="zh-TW" altLang="en-US" sz="2400" dirty="0" smtClean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二、</a:t>
            </a:r>
            <a:r>
              <a:rPr lang="zh-TW" altLang="zh-TW" sz="24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能</a:t>
            </a:r>
            <a:r>
              <a:rPr lang="zh-TW" altLang="zh-TW" sz="24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做出與該</a:t>
            </a:r>
            <a:r>
              <a:rPr lang="en-US" altLang="zh-TW" sz="2400" dirty="0" err="1">
                <a:latin typeface="文鼎中圓" panose="020B0609010101010101" pitchFamily="49" charset="-120"/>
                <a:ea typeface="文鼎中圓" panose="020B0609010101010101" pitchFamily="49" charset="-120"/>
              </a:rPr>
              <a:t>Youtuber</a:t>
            </a:r>
            <a:r>
              <a:rPr lang="zh-TW" altLang="zh-TW" sz="24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影片質感相當的影片</a:t>
            </a:r>
            <a:r>
              <a:rPr lang="en-US" altLang="zh-TW" sz="24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 </a:t>
            </a:r>
            <a:endParaRPr lang="zh-TW" altLang="zh-TW" sz="2400" dirty="0"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101600" indent="0">
              <a:buNone/>
            </a:pPr>
            <a:endParaRPr lang="zh-TW" altLang="zh-TW" dirty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079" y="26896"/>
            <a:ext cx="2459055" cy="2303928"/>
          </a:xfrm>
          <a:prstGeom prst="rect">
            <a:avLst/>
          </a:prstGeom>
        </p:spPr>
      </p:pic>
      <p:grpSp>
        <p:nvGrpSpPr>
          <p:cNvPr id="6" name="Google Shape;476;p38"/>
          <p:cNvGrpSpPr/>
          <p:nvPr/>
        </p:nvGrpSpPr>
        <p:grpSpPr>
          <a:xfrm>
            <a:off x="3962400" y="609600"/>
            <a:ext cx="386080" cy="386080"/>
            <a:chOff x="2594325" y="1627175"/>
            <a:chExt cx="440850" cy="440850"/>
          </a:xfrm>
        </p:grpSpPr>
        <p:sp>
          <p:nvSpPr>
            <p:cNvPr id="7" name="Google Shape;477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ln w="28575" cmpd="sng">
              <a:solidFill>
                <a:srgbClr val="64C7E3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78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ln w="28575" cmpd="sng">
              <a:solidFill>
                <a:srgbClr val="64C7E3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79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ln w="28575" cmpd="sng">
              <a:solidFill>
                <a:srgbClr val="64C7E3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6772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0"/>
          <p:cNvSpPr txBox="1">
            <a:spLocks noGrp="1"/>
          </p:cNvSpPr>
          <p:nvPr>
            <p:ph type="title"/>
          </p:nvPr>
        </p:nvSpPr>
        <p:spPr>
          <a:xfrm>
            <a:off x="1784034" y="679372"/>
            <a:ext cx="63210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altLang="zh-TW" sz="3200" dirty="0">
                <a:solidFill>
                  <a:srgbClr val="81D1EC"/>
                </a:solidFill>
              </a:rPr>
              <a:t>3.</a:t>
            </a:r>
            <a:r>
              <a:rPr lang="zh-TW" altLang="en-US" sz="3200" dirty="0">
                <a:solidFill>
                  <a:srgbClr val="81D1EC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文獻探討</a:t>
            </a:r>
            <a:endParaRPr sz="3200" dirty="0"/>
          </a:p>
        </p:txBody>
      </p:sp>
      <p:sp>
        <p:nvSpPr>
          <p:cNvPr id="238" name="Google Shape;238;p20"/>
          <p:cNvSpPr txBox="1">
            <a:spLocks noGrp="1"/>
          </p:cNvSpPr>
          <p:nvPr>
            <p:ph type="body" idx="1"/>
          </p:nvPr>
        </p:nvSpPr>
        <p:spPr>
          <a:xfrm>
            <a:off x="301855" y="1336568"/>
            <a:ext cx="2759089" cy="30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zh-TW" altLang="en-US" sz="2400" dirty="0">
                <a:latin typeface="文鼎特圓" panose="020B0609010101010101" pitchFamily="49" charset="-120"/>
                <a:ea typeface="文鼎特圓" panose="020B0609010101010101" pitchFamily="49" charset="-120"/>
              </a:rPr>
              <a:t>一、「手書」</a:t>
            </a:r>
          </a:p>
          <a:p>
            <a:pPr marL="114300" indent="0">
              <a:buNone/>
            </a:pPr>
            <a:r>
              <a:rPr lang="en-US" altLang="zh-TW" sz="2000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(</a:t>
            </a:r>
            <a:r>
              <a:rPr lang="zh-TW" altLang="en-US" sz="2000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一</a:t>
            </a:r>
            <a:r>
              <a:rPr lang="en-US" altLang="zh-TW" sz="2000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)</a:t>
            </a:r>
            <a:r>
              <a:rPr lang="zh-TW" altLang="en-US" sz="20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定義：</a:t>
            </a:r>
          </a:p>
          <a:p>
            <a:r>
              <a:rPr lang="en-US" altLang="zh-TW" sz="20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MAD</a:t>
            </a:r>
            <a:r>
              <a:rPr lang="zh-TW" altLang="en-US" sz="20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（動畫音樂影片）的同人製作影片</a:t>
            </a:r>
          </a:p>
          <a:p>
            <a:pPr marL="127000" indent="0">
              <a:buNone/>
            </a:pPr>
            <a:endParaRPr lang="zh-TW" altLang="en-US" sz="2000" dirty="0"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114300" indent="0">
              <a:buNone/>
            </a:pPr>
            <a:r>
              <a:rPr lang="en-US" altLang="zh-TW" sz="2000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(</a:t>
            </a:r>
            <a:r>
              <a:rPr lang="zh-TW" altLang="en-US" sz="2000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二</a:t>
            </a:r>
            <a:r>
              <a:rPr lang="en-US" altLang="zh-TW" sz="2000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)</a:t>
            </a:r>
            <a:r>
              <a:rPr lang="zh-TW" altLang="en-US" sz="20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來源</a:t>
            </a:r>
            <a:r>
              <a:rPr lang="zh-TW" altLang="en-US" sz="20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：</a:t>
            </a:r>
            <a:endParaRPr lang="en-US" altLang="zh-TW" sz="2000" dirty="0" smtClean="0"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400050" indent="-285750"/>
            <a:r>
              <a:rPr lang="zh-TW" altLang="en-US" sz="20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日本視頻網站</a:t>
            </a:r>
            <a:endParaRPr lang="en-US" altLang="zh-TW" sz="2000" dirty="0" smtClean="0"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239" name="Google Shape;239;p20"/>
          <p:cNvSpPr txBox="1">
            <a:spLocks noGrp="1"/>
          </p:cNvSpPr>
          <p:nvPr>
            <p:ph type="body" idx="2"/>
          </p:nvPr>
        </p:nvSpPr>
        <p:spPr>
          <a:xfrm>
            <a:off x="2906718" y="1791111"/>
            <a:ext cx="2705188" cy="30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indent="0">
              <a:buNone/>
            </a:pPr>
            <a:r>
              <a:rPr lang="en-US" altLang="zh-TW" sz="2000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(</a:t>
            </a:r>
            <a:r>
              <a:rPr lang="zh-TW" altLang="en-US" sz="2000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三</a:t>
            </a:r>
            <a:r>
              <a:rPr lang="en-US" altLang="zh-TW" sz="2000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)</a:t>
            </a:r>
            <a:r>
              <a:rPr lang="zh-TW" altLang="en-US" sz="2000" dirty="0">
                <a:latin typeface="文鼎中圓" panose="020B0609010101010101" pitchFamily="49" charset="-120"/>
                <a:ea typeface="文鼎中圓" panose="020B0609010101010101" pitchFamily="49" charset="-120"/>
              </a:rPr>
              <a:t>常見的形式：</a:t>
            </a:r>
          </a:p>
          <a:p>
            <a:pPr marL="469900" indent="-342900">
              <a:buFont typeface="+mj-lt"/>
              <a:buAutoNum type="arabicPeriod"/>
            </a:pPr>
            <a:r>
              <a:rPr lang="zh-TW" altLang="en-US" sz="20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據音樂編造畫面</a:t>
            </a:r>
            <a:endParaRPr lang="zh-TW" altLang="en-US" sz="2000" dirty="0"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469900" indent="-342900">
              <a:buFont typeface="+mj-lt"/>
              <a:buAutoNum type="arabicPeriod"/>
            </a:pPr>
            <a:r>
              <a:rPr lang="zh-TW" altLang="en-US" sz="2000" dirty="0" smtClean="0">
                <a:latin typeface="文鼎中圓" panose="020B0609010101010101" pitchFamily="49" charset="-120"/>
                <a:ea typeface="文鼎中圓" panose="020B0609010101010101" pitchFamily="49" charset="-120"/>
              </a:rPr>
              <a:t>據「本家」還原</a:t>
            </a:r>
            <a:endParaRPr lang="en-US" altLang="zh-TW" sz="2000" dirty="0" smtClean="0"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240" name="Google Shape;240;p20"/>
          <p:cNvSpPr txBox="1">
            <a:spLocks noGrp="1"/>
          </p:cNvSpPr>
          <p:nvPr>
            <p:ph type="body" idx="3"/>
          </p:nvPr>
        </p:nvSpPr>
        <p:spPr>
          <a:xfrm>
            <a:off x="5296850" y="1337089"/>
            <a:ext cx="2908307" cy="30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indent="0">
              <a:buNone/>
            </a:pPr>
            <a:r>
              <a:rPr lang="zh-TW" altLang="zh-TW" sz="2400" b="1" dirty="0">
                <a:latin typeface="文鼎特圓" panose="020B0609010101010101" pitchFamily="49" charset="-120"/>
                <a:ea typeface="文鼎特圓" panose="020B0609010101010101" pitchFamily="49" charset="-120"/>
              </a:rPr>
              <a:t>二</a:t>
            </a:r>
            <a:r>
              <a:rPr lang="zh-TW" altLang="zh-TW" sz="2400" b="1" dirty="0" smtClean="0">
                <a:latin typeface="文鼎特圓" panose="020B0609010101010101" pitchFamily="49" charset="-120"/>
                <a:ea typeface="文鼎特圓" panose="020B0609010101010101" pitchFamily="49" charset="-120"/>
              </a:rPr>
              <a:t>、製作方法</a:t>
            </a:r>
            <a:endParaRPr lang="zh-TW" altLang="zh-TW" sz="2400" b="1" dirty="0">
              <a:latin typeface="文鼎特圓" panose="020B0609010101010101" pitchFamily="49" charset="-120"/>
              <a:ea typeface="文鼎特圓" panose="020B0609010101010101" pitchFamily="49" charset="-120"/>
            </a:endParaRPr>
          </a:p>
          <a:p>
            <a:pPr marL="127000" indent="0">
              <a:buNone/>
            </a:pPr>
            <a:r>
              <a:rPr lang="en-US" altLang="zh-TW" sz="1700" dirty="0" smtClean="0">
                <a:solidFill>
                  <a:srgbClr val="16B1F5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zh-TW" sz="1700" dirty="0" smtClean="0">
                <a:solidFill>
                  <a:srgbClr val="16B1F5"/>
                </a:solidFill>
                <a:latin typeface="華康中圓體" pitchFamily="49" charset="-120"/>
                <a:ea typeface="華康中圓體" pitchFamily="49" charset="-120"/>
              </a:rPr>
              <a:t>一</a:t>
            </a:r>
            <a:r>
              <a:rPr lang="en-US" altLang="zh-TW" sz="1700" dirty="0" smtClean="0">
                <a:solidFill>
                  <a:srgbClr val="16B1F5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zh-TW" sz="1700" dirty="0" smtClean="0">
                <a:latin typeface="華康中圓體" pitchFamily="49" charset="-120"/>
                <a:ea typeface="華康中圓體" pitchFamily="49" charset="-120"/>
              </a:rPr>
              <a:t>繪製素材</a:t>
            </a:r>
            <a:endParaRPr lang="en-US" altLang="zh-TW" sz="1700" dirty="0">
              <a:latin typeface="華康中圓體" pitchFamily="49" charset="-120"/>
              <a:ea typeface="華康中圓體" pitchFamily="49" charset="-120"/>
            </a:endParaRPr>
          </a:p>
          <a:p>
            <a:pPr marL="127000" indent="0">
              <a:buNone/>
            </a:pPr>
            <a:r>
              <a:rPr lang="en-US" altLang="zh-TW" sz="1700" dirty="0" smtClean="0">
                <a:solidFill>
                  <a:srgbClr val="16B1F5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1700" dirty="0" smtClean="0">
                <a:solidFill>
                  <a:srgbClr val="16B1F5"/>
                </a:solidFill>
                <a:latin typeface="華康中圓體" pitchFamily="49" charset="-120"/>
                <a:ea typeface="華康中圓體" pitchFamily="49" charset="-120"/>
              </a:rPr>
              <a:t>二</a:t>
            </a:r>
            <a:r>
              <a:rPr lang="en-US" altLang="zh-TW" sz="1700" dirty="0" smtClean="0">
                <a:solidFill>
                  <a:srgbClr val="16B1F5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zh-TW" sz="1700" dirty="0" smtClean="0">
                <a:latin typeface="華康中圓體" pitchFamily="49" charset="-120"/>
                <a:ea typeface="華康中圓體" pitchFamily="49" charset="-120"/>
              </a:rPr>
              <a:t>放</a:t>
            </a:r>
            <a:r>
              <a:rPr lang="zh-TW" altLang="zh-TW" sz="1700" dirty="0">
                <a:latin typeface="華康中圓體" pitchFamily="49" charset="-120"/>
                <a:ea typeface="華康中圓體" pitchFamily="49" charset="-120"/>
              </a:rPr>
              <a:t>到威力導演上</a:t>
            </a:r>
            <a:r>
              <a:rPr lang="zh-TW" altLang="zh-TW" sz="1700" dirty="0" smtClean="0">
                <a:latin typeface="華康中圓體" pitchFamily="49" charset="-120"/>
                <a:ea typeface="華康中圓體" pitchFamily="49" charset="-120"/>
              </a:rPr>
              <a:t>編輯</a:t>
            </a:r>
            <a:r>
              <a:rPr lang="en-US" altLang="zh-TW" sz="1700" dirty="0">
                <a:latin typeface="華康中圓體" pitchFamily="49" charset="-120"/>
                <a:ea typeface="華康中圓體" pitchFamily="49" charset="-120"/>
              </a:rPr>
              <a:t> </a:t>
            </a:r>
            <a:endParaRPr lang="zh-TW" altLang="zh-TW" sz="1700" dirty="0">
              <a:latin typeface="華康中圓體" pitchFamily="49" charset="-120"/>
              <a:ea typeface="華康中圓體" pitchFamily="49" charset="-120"/>
            </a:endParaRPr>
          </a:p>
          <a:p>
            <a:pPr marL="127000" indent="0">
              <a:buNone/>
            </a:pPr>
            <a:endParaRPr lang="mr-IN" altLang="zh-TW" sz="1700" dirty="0"/>
          </a:p>
        </p:txBody>
      </p:sp>
      <p:sp>
        <p:nvSpPr>
          <p:cNvPr id="241" name="Google Shape;241;p2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" name="文字方塊 1"/>
          <p:cNvSpPr txBox="1"/>
          <p:nvPr/>
        </p:nvSpPr>
        <p:spPr>
          <a:xfrm>
            <a:off x="0" y="4447963"/>
            <a:ext cx="54640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0" indent="0">
              <a:buNone/>
            </a:pPr>
            <a:r>
              <a:rPr lang="zh-TW" altLang="mr-IN" dirty="0">
                <a:solidFill>
                  <a:srgbClr val="607896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參考資料：</a:t>
            </a:r>
            <a:r>
              <a:rPr lang="mr-IN" altLang="zh-TW" u="sng" dirty="0">
                <a:latin typeface="文鼎中圓" panose="020B0609010101010101" pitchFamily="49" charset="-120"/>
                <a:ea typeface="文鼎中圓" panose="020B0609010101010101" pitchFamily="49" charset="-120"/>
                <a:hlinkClick r:id="rId3"/>
              </a:rPr>
              <a:t>https://zh.moegirl.org/zh-tw/</a:t>
            </a:r>
            <a:r>
              <a:rPr lang="zh-TW" altLang="mr-IN" u="sng" dirty="0" smtClean="0">
                <a:latin typeface="文鼎中圓" panose="020B0609010101010101" pitchFamily="49" charset="-120"/>
                <a:ea typeface="文鼎中圓" panose="020B0609010101010101" pitchFamily="49" charset="-120"/>
                <a:hlinkClick r:id="rId3"/>
              </a:rPr>
              <a:t>手书</a:t>
            </a:r>
            <a:endParaRPr lang="en-US" altLang="zh-TW" u="sng" dirty="0" smtClean="0"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endParaRPr lang="mr-IN" altLang="zh-TW" dirty="0" smtClean="0"/>
          </a:p>
          <a:p>
            <a:endParaRPr kumimoji="1"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023362" y="4656429"/>
            <a:ext cx="5674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en-US" altLang="zh-TW" u="sng" dirty="0">
                <a:hlinkClick r:id="rId4"/>
              </a:rPr>
              <a:t>https://www.youtube.com/watch?v=</a:t>
            </a:r>
            <a:r>
              <a:rPr lang="en-US" altLang="zh-TW" u="sng" dirty="0" smtClean="0">
                <a:hlinkClick r:id="rId4"/>
              </a:rPr>
              <a:t>GYPkfJZGKIw</a:t>
            </a:r>
            <a:r>
              <a:rPr lang="zh-TW" altLang="en-US" dirty="0" smtClean="0">
                <a:solidFill>
                  <a:srgbClr val="607896"/>
                </a:solidFill>
              </a:rPr>
              <a:t>（</a:t>
            </a:r>
            <a:r>
              <a:rPr lang="zh-TW" altLang="zh-TW" dirty="0" smtClean="0">
                <a:solidFill>
                  <a:srgbClr val="607896"/>
                </a:solidFill>
              </a:rPr>
              <a:t>劇</a:t>
            </a:r>
            <a:r>
              <a:rPr lang="en-US" altLang="zh-TW" dirty="0" err="1" smtClean="0">
                <a:solidFill>
                  <a:srgbClr val="607896"/>
                </a:solidFill>
              </a:rPr>
              <a:t>Dorama</a:t>
            </a:r>
            <a:r>
              <a:rPr lang="zh-TW" altLang="en-US" dirty="0" smtClean="0">
                <a:solidFill>
                  <a:srgbClr val="607896"/>
                </a:solidFill>
              </a:rPr>
              <a:t>）</a:t>
            </a:r>
            <a:endParaRPr kumimoji="1"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7034" y="100494"/>
            <a:ext cx="1521157" cy="1425197"/>
          </a:xfrm>
          <a:prstGeom prst="rect">
            <a:avLst/>
          </a:prstGeom>
        </p:spPr>
      </p:pic>
      <p:grpSp>
        <p:nvGrpSpPr>
          <p:cNvPr id="10" name="Google Shape;439;p38"/>
          <p:cNvGrpSpPr/>
          <p:nvPr/>
        </p:nvGrpSpPr>
        <p:grpSpPr>
          <a:xfrm>
            <a:off x="3904184" y="853440"/>
            <a:ext cx="383336" cy="408535"/>
            <a:chOff x="584925" y="922575"/>
            <a:chExt cx="415200" cy="502525"/>
          </a:xfrm>
        </p:grpSpPr>
        <p:sp>
          <p:nvSpPr>
            <p:cNvPr id="11" name="Google Shape;440;p38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ln w="28575" cmpd="sng">
              <a:solidFill>
                <a:srgbClr val="68CFEA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41;p38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ln w="28575" cmpd="sng">
              <a:solidFill>
                <a:srgbClr val="68CFEA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42;p38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ln w="28575" cmpd="sng">
              <a:solidFill>
                <a:srgbClr val="68CFEA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8"/>
          <p:cNvSpPr txBox="1">
            <a:spLocks noGrp="1"/>
          </p:cNvSpPr>
          <p:nvPr>
            <p:ph type="title"/>
          </p:nvPr>
        </p:nvSpPr>
        <p:spPr>
          <a:xfrm>
            <a:off x="1701985" y="5909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altLang="zh-TW" sz="3200" dirty="0" smtClean="0">
                <a:solidFill>
                  <a:srgbClr val="81D1EC"/>
                </a:solidFill>
              </a:rPr>
              <a:t>4</a:t>
            </a:r>
            <a:r>
              <a:rPr lang="en-US" altLang="zh-TW" sz="3200" dirty="0">
                <a:solidFill>
                  <a:srgbClr val="81D1EC"/>
                </a:solidFill>
              </a:rPr>
              <a:t>.</a:t>
            </a:r>
            <a:r>
              <a:rPr lang="zh-TW" altLang="en-US" sz="3200" dirty="0" smtClean="0">
                <a:solidFill>
                  <a:srgbClr val="81D1EC"/>
                </a:solidFill>
              </a:rPr>
              <a:t>研究步驟</a:t>
            </a:r>
            <a:endParaRPr sz="3200" dirty="0"/>
          </a:p>
        </p:txBody>
      </p:sp>
      <p:sp>
        <p:nvSpPr>
          <p:cNvPr id="309" name="Google Shape;309;p28"/>
          <p:cNvSpPr/>
          <p:nvPr/>
        </p:nvSpPr>
        <p:spPr>
          <a:xfrm>
            <a:off x="188957" y="1676399"/>
            <a:ext cx="4042635" cy="3087757"/>
          </a:xfrm>
          <a:prstGeom prst="homePlate">
            <a:avLst>
              <a:gd name="adj" fmla="val 23909"/>
            </a:avLst>
          </a:prstGeom>
          <a:solidFill>
            <a:srgbClr val="81D1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just"/>
            <a:r>
              <a:rPr lang="en-US" altLang="zh-TW" sz="26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1.</a:t>
            </a:r>
            <a:r>
              <a:rPr lang="zh-TW" altLang="en-US" sz="26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決定</a:t>
            </a:r>
            <a:r>
              <a:rPr lang="zh-TW" altLang="en-US" sz="26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主題</a:t>
            </a:r>
          </a:p>
          <a:p>
            <a:pPr marL="104400" indent="-285750" algn="just">
              <a:buClrTx/>
              <a:buFont typeface="Wingdings" charset="2"/>
              <a:buChar char="u"/>
            </a:pPr>
            <a:r>
              <a:rPr lang="zh-TW" altLang="en-US" sz="26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最受歡迎的遊戲</a:t>
            </a:r>
          </a:p>
          <a:p>
            <a:pPr marL="104400" indent="-285750" algn="just">
              <a:buClrTx/>
              <a:buFont typeface="Wingdings" charset="2"/>
              <a:buChar char="u"/>
            </a:pPr>
            <a:r>
              <a:rPr lang="zh-TW" altLang="en-US" sz="26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隨機抽樣法</a:t>
            </a:r>
          </a:p>
          <a:p>
            <a:pPr marL="104400" indent="-285750" algn="just">
              <a:buClrTx/>
              <a:buFont typeface="Wingdings" charset="2"/>
              <a:buChar char="u"/>
            </a:pPr>
            <a:r>
              <a:rPr lang="zh-TW" altLang="en-US" sz="26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母群體</a:t>
            </a:r>
            <a:r>
              <a:rPr lang="en-US" altLang="zh-TW" sz="26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:</a:t>
            </a:r>
            <a:r>
              <a:rPr lang="zh-TW" altLang="en-US" sz="26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全班</a:t>
            </a:r>
            <a:r>
              <a:rPr lang="en-US" altLang="zh-TW" sz="26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25</a:t>
            </a:r>
            <a:r>
              <a:rPr lang="zh-TW" altLang="en-US" sz="26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位同學</a:t>
            </a:r>
            <a:endParaRPr lang="en-US" altLang="zh-TW" sz="2600" dirty="0" smtClean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  <a:cs typeface="Roboto Condensed"/>
              <a:sym typeface="Roboto Condensed"/>
            </a:endParaRPr>
          </a:p>
          <a:p>
            <a:pPr marL="104400" indent="-285750" algn="just">
              <a:buClrTx/>
              <a:buSzPct val="50000"/>
              <a:buFont typeface="Wingdings" charset="2"/>
              <a:buChar char="u"/>
            </a:pPr>
            <a:r>
              <a:rPr lang="zh-TW" altLang="en-US" sz="26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抽</a:t>
            </a:r>
            <a:r>
              <a:rPr lang="en-US" altLang="zh-TW" sz="26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28</a:t>
            </a:r>
            <a:r>
              <a:rPr lang="zh-TW" altLang="en-US" sz="26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、</a:t>
            </a:r>
            <a:r>
              <a:rPr lang="en-US" altLang="zh-TW" sz="26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27</a:t>
            </a:r>
            <a:r>
              <a:rPr lang="zh-TW" altLang="en-US" sz="26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、</a:t>
            </a:r>
            <a:r>
              <a:rPr lang="en-US" altLang="zh-TW" sz="26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8</a:t>
            </a:r>
            <a:r>
              <a:rPr lang="zh-TW" altLang="en-US" sz="26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、</a:t>
            </a:r>
            <a:r>
              <a:rPr lang="en-US" altLang="zh-TW" sz="26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23</a:t>
            </a:r>
          </a:p>
          <a:p>
            <a:pPr algn="just">
              <a:buClrTx/>
              <a:buSzPct val="100000"/>
            </a:pPr>
            <a:endParaRPr lang="en-US" altLang="zh-TW" sz="2600" dirty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  <a:cs typeface="Roboto Condensed"/>
              <a:sym typeface="Roboto Condensed"/>
            </a:endParaRPr>
          </a:p>
        </p:txBody>
      </p:sp>
      <p:sp>
        <p:nvSpPr>
          <p:cNvPr id="310" name="Google Shape;310;p28"/>
          <p:cNvSpPr/>
          <p:nvPr/>
        </p:nvSpPr>
        <p:spPr>
          <a:xfrm>
            <a:off x="3478694" y="1676398"/>
            <a:ext cx="5141844" cy="3087757"/>
          </a:xfrm>
          <a:prstGeom prst="chevron">
            <a:avLst>
              <a:gd name="adj" fmla="val 23346"/>
            </a:avLst>
          </a:prstGeom>
          <a:solidFill>
            <a:srgbClr val="4BB5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zh-TW" altLang="en-US" sz="22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２</a:t>
            </a:r>
            <a:r>
              <a:rPr lang="en-US" altLang="zh-TW" sz="22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.</a:t>
            </a:r>
            <a:r>
              <a:rPr lang="zh-TW" altLang="zh-TW" sz="22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決定</a:t>
            </a:r>
            <a:r>
              <a:rPr lang="zh-TW" altLang="zh-TW" sz="22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本家</a:t>
            </a:r>
          </a:p>
          <a:p>
            <a:pPr marL="285750" indent="-285750">
              <a:buClrTx/>
              <a:buFont typeface="Wingdings" charset="2"/>
              <a:buChar char="u"/>
            </a:pPr>
            <a:r>
              <a:rPr lang="zh-TW" altLang="zh-TW" sz="22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適合加遊戲的</a:t>
            </a:r>
            <a:r>
              <a:rPr lang="zh-TW" altLang="zh-TW" sz="22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「本家</a:t>
            </a:r>
            <a:r>
              <a:rPr lang="zh-TW" altLang="zh-TW" sz="22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」</a:t>
            </a:r>
            <a:endParaRPr lang="zh-TW" altLang="zh-TW" sz="2200" dirty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285750" indent="-285750">
              <a:buClrTx/>
              <a:buFont typeface="Wingdings" charset="2"/>
              <a:buChar char="u"/>
            </a:pPr>
            <a:r>
              <a:rPr lang="zh-TW" altLang="zh-TW" sz="22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「</a:t>
            </a:r>
            <a:r>
              <a:rPr lang="zh-TW" altLang="zh-TW" sz="22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本家</a:t>
            </a:r>
            <a:r>
              <a:rPr lang="zh-TW" altLang="zh-TW" sz="22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」</a:t>
            </a:r>
            <a:r>
              <a:rPr lang="en-US" altLang="zh-TW" sz="22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:</a:t>
            </a:r>
            <a:r>
              <a:rPr lang="zh-TW" altLang="zh-TW" sz="22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魚二</a:t>
            </a:r>
            <a:endParaRPr lang="en-US" altLang="zh-TW" sz="2200" dirty="0" smtClean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>
              <a:buClrTx/>
            </a:pPr>
            <a:r>
              <a:rPr lang="en-US" altLang="zh-TW" sz="22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 </a:t>
            </a:r>
            <a:r>
              <a:rPr lang="en-US" altLang="zh-TW" sz="22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YouTube</a:t>
            </a:r>
            <a:r>
              <a:rPr lang="zh-TW" altLang="zh-TW" sz="22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最沒凝聚力吃雞小隊！？</a:t>
            </a:r>
            <a:r>
              <a:rPr lang="en-US" altLang="zh-TW" sz="22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 | </a:t>
            </a:r>
            <a:r>
              <a:rPr lang="zh-TW" altLang="zh-TW" sz="22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エフピーエス</a:t>
            </a:r>
            <a:r>
              <a:rPr lang="en-US" altLang="zh-TW" sz="22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ft.</a:t>
            </a:r>
            <a:r>
              <a:rPr lang="zh-TW" altLang="zh-TW" sz="22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路白羽</a:t>
            </a:r>
            <a:r>
              <a:rPr lang="zh-TW" altLang="zh-TW" sz="22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神</a:t>
            </a:r>
            <a:endParaRPr lang="zh-TW" altLang="zh-TW" sz="2200" dirty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285750" indent="-285750">
              <a:buClrTx/>
              <a:buFont typeface="Wingdings" charset="2"/>
              <a:buChar char="u"/>
            </a:pPr>
            <a:r>
              <a:rPr lang="zh-TW" altLang="zh-TW" sz="22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原因</a:t>
            </a:r>
            <a:r>
              <a:rPr lang="zh-TW" altLang="en-US" sz="22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：</a:t>
            </a:r>
          </a:p>
          <a:p>
            <a:pPr marL="285750" indent="-285750">
              <a:buClrTx/>
              <a:buSzPct val="50000"/>
              <a:buFont typeface="Wingdings" charset="2"/>
              <a:buChar char="u"/>
            </a:pPr>
            <a:r>
              <a:rPr lang="zh-TW" altLang="zh-TW" sz="22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手書內容與遊戲相關</a:t>
            </a:r>
            <a:r>
              <a:rPr lang="en-US" altLang="zh-TW" sz="22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 </a:t>
            </a:r>
            <a:endParaRPr lang="en-US" altLang="zh-TW" sz="2200" dirty="0" smtClean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312" name="Google Shape;312;p2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12" name="Google Shape;390;p38"/>
          <p:cNvGrpSpPr/>
          <p:nvPr/>
        </p:nvGrpSpPr>
        <p:grpSpPr>
          <a:xfrm>
            <a:off x="3863544" y="692169"/>
            <a:ext cx="403656" cy="476231"/>
            <a:chOff x="584925" y="238125"/>
            <a:chExt cx="415200" cy="525100"/>
          </a:xfrm>
        </p:grpSpPr>
        <p:sp>
          <p:nvSpPr>
            <p:cNvPr id="13" name="Google Shape;391;p38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92;p38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93;p38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94;p38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95;p38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96;p38"/>
            <p:cNvSpPr/>
            <p:nvPr/>
          </p:nvSpPr>
          <p:spPr>
            <a:xfrm>
              <a:off x="584925" y="294933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9" name="圖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0959" y="77696"/>
            <a:ext cx="1489465" cy="13955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" grpId="0"/>
      <p:bldP spid="309" grpId="0" animBg="1"/>
      <p:bldP spid="3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8"/>
          <p:cNvSpPr txBox="1">
            <a:spLocks noGrp="1"/>
          </p:cNvSpPr>
          <p:nvPr>
            <p:ph type="title"/>
          </p:nvPr>
        </p:nvSpPr>
        <p:spPr>
          <a:xfrm>
            <a:off x="1701985" y="5909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altLang="zh-TW" sz="3200" dirty="0" smtClean="0">
                <a:solidFill>
                  <a:srgbClr val="81D1EC"/>
                </a:solidFill>
              </a:rPr>
              <a:t>4</a:t>
            </a:r>
            <a:r>
              <a:rPr lang="en-US" altLang="zh-TW" sz="3200" dirty="0">
                <a:solidFill>
                  <a:srgbClr val="81D1EC"/>
                </a:solidFill>
              </a:rPr>
              <a:t>.</a:t>
            </a:r>
            <a:r>
              <a:rPr lang="zh-TW" altLang="en-US" sz="3200" dirty="0" smtClean="0">
                <a:solidFill>
                  <a:srgbClr val="81D1EC"/>
                </a:solidFill>
              </a:rPr>
              <a:t>研究步驟</a:t>
            </a:r>
            <a:endParaRPr sz="3200" dirty="0"/>
          </a:p>
        </p:txBody>
      </p:sp>
      <p:sp>
        <p:nvSpPr>
          <p:cNvPr id="309" name="Google Shape;309;p28"/>
          <p:cNvSpPr/>
          <p:nvPr/>
        </p:nvSpPr>
        <p:spPr>
          <a:xfrm>
            <a:off x="188957" y="1676400"/>
            <a:ext cx="4296903" cy="3048000"/>
          </a:xfrm>
          <a:prstGeom prst="homePlate">
            <a:avLst>
              <a:gd name="adj" fmla="val 23909"/>
            </a:avLst>
          </a:prstGeom>
          <a:solidFill>
            <a:srgbClr val="81D1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altLang="zh-TW" sz="21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3.</a:t>
            </a:r>
            <a:r>
              <a:rPr lang="zh-TW" altLang="zh-TW" sz="21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比較本家與自製手書相似處</a:t>
            </a:r>
          </a:p>
          <a:p>
            <a:pPr marL="285750" indent="-285750">
              <a:buClrTx/>
              <a:buFont typeface="Wingdings" charset="2"/>
              <a:buChar char="u"/>
            </a:pPr>
            <a:r>
              <a:rPr lang="zh-TW" altLang="zh-TW" sz="21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不讓自製手書跟本家差太多</a:t>
            </a:r>
            <a:endParaRPr lang="en-US" altLang="zh-TW" sz="2100" dirty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285750" indent="-285750">
              <a:buClrTx/>
              <a:buFont typeface="Wingdings" charset="2"/>
              <a:buChar char="u"/>
            </a:pPr>
            <a:r>
              <a:rPr lang="zh-TW" altLang="zh-TW" sz="21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分析方法</a:t>
            </a:r>
            <a:r>
              <a:rPr lang="zh-TW" altLang="en-US" sz="21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：</a:t>
            </a:r>
            <a:endParaRPr lang="en-US" altLang="zh-TW" sz="2100" dirty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285750" indent="-285750">
              <a:buClr>
                <a:schemeClr val="bg1"/>
              </a:buClr>
              <a:buSzPct val="50000"/>
              <a:buFont typeface="Wingdings" charset="2"/>
              <a:buChar char="u"/>
            </a:pPr>
            <a:r>
              <a:rPr lang="zh-TW" altLang="zh-TW" sz="21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本家</a:t>
            </a:r>
            <a:r>
              <a:rPr lang="zh-TW" altLang="zh-TW" sz="21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影片截</a:t>
            </a:r>
            <a:r>
              <a:rPr lang="zh-TW" altLang="zh-TW" sz="21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圖</a:t>
            </a:r>
            <a:r>
              <a:rPr lang="zh-TW" altLang="en-US" sz="21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、</a:t>
            </a:r>
            <a:r>
              <a:rPr lang="zh-TW" altLang="zh-TW" sz="21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遊戲畫面</a:t>
            </a:r>
            <a:endParaRPr lang="en-US" altLang="zh-TW" sz="2100" dirty="0" smtClean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>
              <a:buClr>
                <a:schemeClr val="bg1"/>
              </a:buClr>
              <a:buSzPct val="50000"/>
            </a:pPr>
            <a:r>
              <a:rPr lang="zh-TW" altLang="en-US" sz="21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 </a:t>
            </a:r>
            <a:r>
              <a:rPr lang="zh-TW" altLang="en-US" sz="21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 </a:t>
            </a:r>
            <a:r>
              <a:rPr lang="zh-TW" altLang="zh-TW" sz="21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做</a:t>
            </a:r>
            <a:r>
              <a:rPr lang="zh-TW" altLang="zh-TW" sz="21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分析</a:t>
            </a:r>
            <a:endParaRPr lang="en-US" altLang="zh-TW" sz="2100" dirty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285750" indent="-285750">
              <a:buClr>
                <a:schemeClr val="bg1"/>
              </a:buClr>
              <a:buSzPct val="50000"/>
              <a:buFont typeface="Wingdings" charset="2"/>
              <a:buChar char="u"/>
            </a:pPr>
            <a:r>
              <a:rPr lang="zh-TW" altLang="zh-TW" sz="21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代表意義</a:t>
            </a:r>
            <a:r>
              <a:rPr lang="zh-TW" altLang="zh-TW" sz="21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做分析</a:t>
            </a:r>
            <a:r>
              <a:rPr lang="zh-TW" altLang="zh-TW" sz="21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比較</a:t>
            </a:r>
            <a:endParaRPr lang="en-US" altLang="zh-TW" sz="2100" dirty="0" smtClean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285750" indent="-285750">
              <a:buClr>
                <a:schemeClr val="bg1"/>
              </a:buClr>
              <a:buSzPct val="50000"/>
              <a:buFont typeface="Wingdings" charset="2"/>
              <a:buChar char="u"/>
            </a:pPr>
            <a:r>
              <a:rPr lang="zh-TW" altLang="zh-TW" sz="21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找出</a:t>
            </a:r>
            <a:r>
              <a:rPr lang="zh-TW" altLang="zh-TW" sz="21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共同點</a:t>
            </a:r>
            <a:endParaRPr lang="en-US" altLang="zh-TW" sz="2100" dirty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285750" indent="-285750">
              <a:buClr>
                <a:schemeClr val="bg1"/>
              </a:buClr>
              <a:buSzPct val="50000"/>
              <a:buFont typeface="Wingdings" charset="2"/>
              <a:buChar char="u"/>
            </a:pPr>
            <a:r>
              <a:rPr lang="zh-TW" altLang="zh-TW" sz="21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取代畫面</a:t>
            </a:r>
          </a:p>
        </p:txBody>
      </p:sp>
      <p:sp>
        <p:nvSpPr>
          <p:cNvPr id="310" name="Google Shape;310;p28"/>
          <p:cNvSpPr/>
          <p:nvPr/>
        </p:nvSpPr>
        <p:spPr>
          <a:xfrm>
            <a:off x="3597964" y="1676400"/>
            <a:ext cx="5088835" cy="3048000"/>
          </a:xfrm>
          <a:prstGeom prst="chevron">
            <a:avLst>
              <a:gd name="adj" fmla="val 23346"/>
            </a:avLst>
          </a:prstGeom>
          <a:solidFill>
            <a:srgbClr val="4BB5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4</a:t>
            </a:r>
            <a:r>
              <a:rPr lang="en-US" altLang="zh-TW" sz="20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.</a:t>
            </a:r>
            <a:r>
              <a:rPr lang="zh-TW" altLang="en-US" sz="20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繪製</a:t>
            </a:r>
            <a:r>
              <a:rPr lang="zh-TW" altLang="en-US" sz="20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手書</a:t>
            </a:r>
            <a:endParaRPr lang="zh-TW" altLang="en-US" sz="2000" dirty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285750" indent="-285750">
              <a:buClr>
                <a:schemeClr val="bg1"/>
              </a:buClr>
              <a:buFont typeface="Wingdings" pitchFamily="2" charset="2"/>
              <a:buChar char="u"/>
            </a:pPr>
            <a:r>
              <a:rPr lang="zh-TW" altLang="en-US" sz="20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繪製工具：手繪板</a:t>
            </a:r>
          </a:p>
          <a:p>
            <a:pPr marL="285750" lvl="8" indent="-285750">
              <a:buClr>
                <a:schemeClr val="bg1"/>
              </a:buClr>
              <a:buSzPct val="50000"/>
              <a:buFont typeface="Wingdings" pitchFamily="2" charset="2"/>
              <a:buChar char="u"/>
            </a:pPr>
            <a:r>
              <a:rPr lang="zh-TW" altLang="en-US" sz="20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畫</a:t>
            </a:r>
            <a:r>
              <a:rPr lang="zh-TW" altLang="en-US" sz="20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在紙</a:t>
            </a:r>
            <a:r>
              <a:rPr lang="zh-TW" altLang="en-US" sz="20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上拍攝不</a:t>
            </a:r>
            <a:r>
              <a:rPr lang="zh-TW" altLang="en-US" sz="20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清楚</a:t>
            </a:r>
          </a:p>
          <a:p>
            <a:pPr marL="285750" lvl="6" indent="-285750">
              <a:buClr>
                <a:schemeClr val="bg1"/>
              </a:buClr>
              <a:buSzPct val="50000"/>
              <a:buFont typeface="Wingdings" pitchFamily="2" charset="2"/>
              <a:buChar char="u"/>
            </a:pPr>
            <a:r>
              <a:rPr lang="zh-TW" altLang="en-US" sz="20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比較容易</a:t>
            </a:r>
            <a:endParaRPr lang="zh-TW" altLang="en-US" sz="2000" dirty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285750" lvl="6" indent="-285750">
              <a:buClr>
                <a:schemeClr val="bg1"/>
              </a:buClr>
              <a:buSzPct val="50000"/>
              <a:buFont typeface="Wingdings" pitchFamily="2" charset="2"/>
              <a:buChar char="u"/>
            </a:pPr>
            <a:r>
              <a:rPr lang="zh-TW" altLang="en-US" sz="20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資優</a:t>
            </a:r>
            <a:r>
              <a:rPr lang="zh-TW" altLang="en-US" sz="20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班有</a:t>
            </a:r>
            <a:r>
              <a:rPr lang="zh-TW" altLang="en-US" sz="20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手繪板</a:t>
            </a:r>
          </a:p>
          <a:p>
            <a:pPr marL="285750" indent="-285750">
              <a:buClr>
                <a:schemeClr val="bg1"/>
              </a:buClr>
              <a:buFont typeface="Wingdings" pitchFamily="2" charset="2"/>
              <a:buChar char="u"/>
            </a:pPr>
            <a:r>
              <a:rPr lang="zh-TW" altLang="en-US" sz="20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 繪製軟體：</a:t>
            </a:r>
            <a:r>
              <a:rPr lang="en-US" altLang="zh-TW" sz="2000" dirty="0" err="1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sai</a:t>
            </a:r>
            <a:endParaRPr lang="en-US" altLang="zh-TW" sz="2000" dirty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285750" indent="-285750">
              <a:buClr>
                <a:schemeClr val="bg1"/>
              </a:buClr>
              <a:buSzPct val="50000"/>
              <a:buFont typeface="Wingdings" pitchFamily="2" charset="2"/>
              <a:buChar char="u"/>
            </a:pPr>
            <a:r>
              <a:rPr lang="zh-TW" altLang="en-US" sz="20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資</a:t>
            </a:r>
            <a:r>
              <a:rPr lang="zh-TW" altLang="en-US" sz="20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優</a:t>
            </a:r>
            <a:r>
              <a:rPr lang="zh-TW" altLang="en-US" sz="20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班有這軟體</a:t>
            </a:r>
            <a:endParaRPr lang="zh-TW" altLang="en-US" sz="2000" dirty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285750" indent="-285750">
              <a:buClr>
                <a:schemeClr val="bg1"/>
              </a:buClr>
              <a:buSzPct val="50000"/>
              <a:buFont typeface="Wingdings" pitchFamily="2" charset="2"/>
              <a:buChar char="u"/>
            </a:pPr>
            <a:r>
              <a:rPr lang="zh-TW" altLang="en-US" sz="20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繪製人物</a:t>
            </a:r>
            <a:r>
              <a:rPr lang="zh-TW" altLang="en-US" sz="20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：原班的一些同學</a:t>
            </a:r>
            <a:endParaRPr lang="zh-TW" altLang="en-US" sz="2000" dirty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312" name="Google Shape;312;p2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pSp>
        <p:nvGrpSpPr>
          <p:cNvPr id="7" name="Google Shape;390;p38"/>
          <p:cNvGrpSpPr/>
          <p:nvPr/>
        </p:nvGrpSpPr>
        <p:grpSpPr>
          <a:xfrm>
            <a:off x="3863544" y="692169"/>
            <a:ext cx="403656" cy="476231"/>
            <a:chOff x="584925" y="238125"/>
            <a:chExt cx="415200" cy="525100"/>
          </a:xfrm>
        </p:grpSpPr>
        <p:sp>
          <p:nvSpPr>
            <p:cNvPr id="8" name="Google Shape;391;p38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92;p38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93;p38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94;p38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95;p38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96;p38"/>
            <p:cNvSpPr/>
            <p:nvPr/>
          </p:nvSpPr>
          <p:spPr>
            <a:xfrm>
              <a:off x="584925" y="294933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4" name="圖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0959" y="77696"/>
            <a:ext cx="1489465" cy="139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0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" grpId="0"/>
      <p:bldP spid="309" grpId="0" animBg="1"/>
      <p:bldP spid="3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8"/>
          <p:cNvSpPr txBox="1">
            <a:spLocks noGrp="1"/>
          </p:cNvSpPr>
          <p:nvPr>
            <p:ph type="title"/>
          </p:nvPr>
        </p:nvSpPr>
        <p:spPr>
          <a:xfrm>
            <a:off x="1701985" y="5909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altLang="zh-TW" sz="3200" dirty="0" smtClean="0">
                <a:solidFill>
                  <a:srgbClr val="81D1EC"/>
                </a:solidFill>
              </a:rPr>
              <a:t>4</a:t>
            </a:r>
            <a:r>
              <a:rPr lang="en-US" altLang="zh-TW" sz="3200" dirty="0">
                <a:solidFill>
                  <a:srgbClr val="81D1EC"/>
                </a:solidFill>
              </a:rPr>
              <a:t>.</a:t>
            </a:r>
            <a:r>
              <a:rPr lang="zh-TW" altLang="en-US" sz="3200" dirty="0" smtClean="0">
                <a:solidFill>
                  <a:srgbClr val="81D1EC"/>
                </a:solidFill>
              </a:rPr>
              <a:t>研究步驟</a:t>
            </a:r>
            <a:endParaRPr sz="3200" dirty="0"/>
          </a:p>
        </p:txBody>
      </p:sp>
      <p:sp>
        <p:nvSpPr>
          <p:cNvPr id="309" name="Google Shape;309;p28"/>
          <p:cNvSpPr/>
          <p:nvPr/>
        </p:nvSpPr>
        <p:spPr>
          <a:xfrm>
            <a:off x="937705" y="1473199"/>
            <a:ext cx="5390207" cy="3127513"/>
          </a:xfrm>
          <a:prstGeom prst="homePlate">
            <a:avLst>
              <a:gd name="adj" fmla="val 23909"/>
            </a:avLst>
          </a:prstGeom>
          <a:solidFill>
            <a:srgbClr val="3796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altLang="zh-TW" sz="24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5.</a:t>
            </a:r>
            <a:r>
              <a:rPr lang="zh-TW" altLang="en-US" sz="24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影片</a:t>
            </a:r>
            <a:r>
              <a:rPr lang="zh-TW" altLang="en-US" sz="24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編輯</a:t>
            </a:r>
          </a:p>
          <a:p>
            <a:pPr marL="285750" indent="-285750">
              <a:buClr>
                <a:schemeClr val="bg1"/>
              </a:buClr>
              <a:buFont typeface="Wingdings" pitchFamily="2" charset="2"/>
              <a:buChar char="u"/>
            </a:pPr>
            <a:r>
              <a:rPr lang="zh-TW" altLang="en-US" sz="24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要有效率</a:t>
            </a:r>
            <a:endParaRPr lang="en-US" altLang="zh-TW" sz="2400" dirty="0" smtClean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285750" indent="-285750">
              <a:buClr>
                <a:schemeClr val="bg1"/>
              </a:buClr>
              <a:buFont typeface="Wingdings" pitchFamily="2" charset="2"/>
              <a:buChar char="u"/>
            </a:pPr>
            <a:r>
              <a:rPr lang="zh-TW" altLang="en-US" sz="24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好用</a:t>
            </a:r>
            <a:r>
              <a:rPr lang="zh-TW" altLang="en-US" sz="24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  <a:cs typeface="Roboto Condensed"/>
                <a:sym typeface="Roboto Condensed"/>
              </a:rPr>
              <a:t>、</a:t>
            </a:r>
            <a:r>
              <a:rPr lang="zh-TW" altLang="en-US" sz="24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容易</a:t>
            </a:r>
            <a:r>
              <a:rPr lang="zh-TW" altLang="en-US" sz="24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上手的編輯</a:t>
            </a:r>
            <a:r>
              <a:rPr lang="zh-TW" altLang="en-US" sz="24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軟體</a:t>
            </a:r>
            <a:endParaRPr lang="zh-TW" altLang="en-US" sz="2400" dirty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pPr marL="285750" indent="-285750">
              <a:buClr>
                <a:schemeClr val="bg1"/>
              </a:buClr>
              <a:buFont typeface="Wingdings" pitchFamily="2" charset="2"/>
              <a:buChar char="u"/>
            </a:pPr>
            <a:r>
              <a:rPr lang="zh-TW" altLang="en-US" sz="24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編輯</a:t>
            </a:r>
            <a:r>
              <a:rPr lang="zh-TW" altLang="en-US" sz="24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軟體：威力導演</a:t>
            </a:r>
          </a:p>
          <a:p>
            <a:pPr marL="285750" indent="-285750">
              <a:buClr>
                <a:schemeClr val="bg1"/>
              </a:buClr>
              <a:buSzPct val="50000"/>
              <a:buFont typeface="Wingdings" pitchFamily="2" charset="2"/>
              <a:buChar char="u"/>
            </a:pPr>
            <a:r>
              <a:rPr lang="zh-TW" altLang="en-US" sz="24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資</a:t>
            </a:r>
            <a:r>
              <a:rPr lang="zh-TW" altLang="en-US" sz="2400" dirty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優班老師有教如何</a:t>
            </a:r>
            <a:r>
              <a:rPr lang="zh-TW" altLang="en-US" sz="2400" dirty="0" smtClean="0">
                <a:solidFill>
                  <a:schemeClr val="bg1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使用</a:t>
            </a:r>
            <a:endParaRPr lang="zh-TW" altLang="zh-TW" sz="2400" dirty="0">
              <a:solidFill>
                <a:schemeClr val="bg1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312" name="Google Shape;312;p2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7" name="Google Shape;390;p38"/>
          <p:cNvGrpSpPr/>
          <p:nvPr/>
        </p:nvGrpSpPr>
        <p:grpSpPr>
          <a:xfrm>
            <a:off x="3863544" y="692169"/>
            <a:ext cx="403656" cy="476231"/>
            <a:chOff x="584925" y="238125"/>
            <a:chExt cx="415200" cy="525100"/>
          </a:xfrm>
        </p:grpSpPr>
        <p:sp>
          <p:nvSpPr>
            <p:cNvPr id="8" name="Google Shape;391;p38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92;p38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93;p38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94;p38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95;p38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96;p38"/>
            <p:cNvSpPr/>
            <p:nvPr/>
          </p:nvSpPr>
          <p:spPr>
            <a:xfrm>
              <a:off x="584925" y="294933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6AD2EF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4" name="圖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0959" y="77696"/>
            <a:ext cx="1489465" cy="139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51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" grpId="0"/>
      <p:bldP spid="3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46" t="12448" r="7611" b="13042"/>
          <a:stretch/>
        </p:blipFill>
        <p:spPr>
          <a:xfrm>
            <a:off x="290876" y="1567363"/>
            <a:ext cx="3412876" cy="30695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Google Shape;308;p28"/>
          <p:cNvSpPr txBox="1">
            <a:spLocks noGrp="1"/>
          </p:cNvSpPr>
          <p:nvPr>
            <p:ph type="title"/>
          </p:nvPr>
        </p:nvSpPr>
        <p:spPr>
          <a:xfrm>
            <a:off x="1689372" y="608753"/>
            <a:ext cx="2631619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zh-TW" altLang="en-US" sz="3600" dirty="0" smtClean="0"/>
              <a:t>畫好的圖片</a:t>
            </a:r>
            <a:endParaRPr sz="3600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0991" y="474023"/>
            <a:ext cx="4654789" cy="26281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上彎箭號 6"/>
          <p:cNvSpPr/>
          <p:nvPr/>
        </p:nvSpPr>
        <p:spPr>
          <a:xfrm rot="5400000" flipV="1">
            <a:off x="4241378" y="2941496"/>
            <a:ext cx="1163272" cy="1775014"/>
          </a:xfrm>
          <a:prstGeom prst="bentUpArrow">
            <a:avLst>
              <a:gd name="adj1" fmla="val 25000"/>
              <a:gd name="adj2" fmla="val 23984"/>
              <a:gd name="adj3" fmla="val 25000"/>
            </a:avLst>
          </a:prstGeom>
          <a:solidFill>
            <a:srgbClr val="81D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200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385</Words>
  <Application>Microsoft Office PowerPoint</Application>
  <PresentationFormat>如螢幕大小 (16:9)</PresentationFormat>
  <Paragraphs>83</Paragraphs>
  <Slides>10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Arial</vt:lpstr>
      <vt:lpstr>新細明體</vt:lpstr>
      <vt:lpstr>文鼎中圓</vt:lpstr>
      <vt:lpstr>華康中圓體</vt:lpstr>
      <vt:lpstr>文鼎特圓</vt:lpstr>
      <vt:lpstr>Roboto Condensed</vt:lpstr>
      <vt:lpstr>Oswald</vt:lpstr>
      <vt:lpstr>Wingdings</vt:lpstr>
      <vt:lpstr>Wolsey template</vt:lpstr>
      <vt:lpstr>獨立研究報告:                                     手書製作</vt:lpstr>
      <vt:lpstr>目錄</vt:lpstr>
      <vt:lpstr>1.研究動機</vt:lpstr>
      <vt:lpstr>2.研究目的</vt:lpstr>
      <vt:lpstr>3.文獻探討</vt:lpstr>
      <vt:lpstr>4.研究步驟</vt:lpstr>
      <vt:lpstr>4.研究步驟</vt:lpstr>
      <vt:lpstr>4.研究步驟</vt:lpstr>
      <vt:lpstr>畫好的圖片</vt:lpstr>
      <vt:lpstr>THANKS FOR WATCHING!!!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獨立研究報告:                                     手書製作</dc:title>
  <dc:creator>資優班</dc:creator>
  <cp:lastModifiedBy>資優班</cp:lastModifiedBy>
  <cp:revision>53</cp:revision>
  <dcterms:modified xsi:type="dcterms:W3CDTF">2019-11-15T04:55:09Z</dcterms:modified>
</cp:coreProperties>
</file>